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256" r:id="rId3"/>
    <p:sldId id="257" r:id="rId4"/>
    <p:sldId id="259" r:id="rId5"/>
    <p:sldId id="258" r:id="rId6"/>
    <p:sldId id="282" r:id="rId7"/>
    <p:sldId id="261" r:id="rId8"/>
    <p:sldId id="303" r:id="rId9"/>
    <p:sldId id="267" r:id="rId10"/>
    <p:sldId id="308" r:id="rId11"/>
    <p:sldId id="283" r:id="rId12"/>
    <p:sldId id="319" r:id="rId13"/>
    <p:sldId id="320" r:id="rId14"/>
    <p:sldId id="321" r:id="rId15"/>
    <p:sldId id="322" r:id="rId16"/>
    <p:sldId id="323" r:id="rId17"/>
    <p:sldId id="262" r:id="rId18"/>
    <p:sldId id="311" r:id="rId19"/>
    <p:sldId id="287" r:id="rId20"/>
    <p:sldId id="275" r:id="rId21"/>
    <p:sldId id="286" r:id="rId22"/>
    <p:sldId id="306" r:id="rId23"/>
    <p:sldId id="309" r:id="rId24"/>
    <p:sldId id="313" r:id="rId25"/>
    <p:sldId id="317" r:id="rId26"/>
    <p:sldId id="312" r:id="rId27"/>
    <p:sldId id="318" r:id="rId28"/>
    <p:sldId id="314" r:id="rId29"/>
    <p:sldId id="315" r:id="rId30"/>
    <p:sldId id="310" r:id="rId31"/>
    <p:sldId id="305" r:id="rId32"/>
    <p:sldId id="304" r:id="rId33"/>
    <p:sldId id="316" r:id="rId34"/>
    <p:sldId id="263" r:id="rId35"/>
    <p:sldId id="276" r:id="rId36"/>
    <p:sldId id="350" r:id="rId37"/>
    <p:sldId id="346" r:id="rId39"/>
    <p:sldId id="347" r:id="rId40"/>
    <p:sldId id="348" r:id="rId41"/>
    <p:sldId id="349" r:id="rId42"/>
    <p:sldId id="351" r:id="rId43"/>
    <p:sldId id="353" r:id="rId44"/>
    <p:sldId id="352" r:id="rId45"/>
    <p:sldId id="266" r:id="rId46"/>
    <p:sldId id="270" r:id="rId47"/>
    <p:sldId id="265" r:id="rId48"/>
  </p:sldIdLst>
  <p:sldSz cx="12192000" cy="6858000"/>
  <p:notesSz cx="6858000" cy="9144000"/>
  <p:custDataLst>
    <p:tags r:id="rId53"/>
  </p:custDataLst>
  <p:defaultTextStyle>
    <a:defPPr>
      <a:defRPr lang="zh-S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sco" initials="K" lastIdx="13" clrIdx="0"/>
  <p:cmAuthor id="2" name="kyy" initials="k"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E6E00"/>
    <a:srgbClr val="378DC0"/>
    <a:srgbClr val="3887B2"/>
    <a:srgbClr val="2B5072"/>
    <a:srgbClr val="2145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8" autoAdjust="0"/>
    <p:restoredTop sz="94660"/>
  </p:normalViewPr>
  <p:slideViewPr>
    <p:cSldViewPr snapToGrid="0">
      <p:cViewPr varScale="1">
        <p:scale>
          <a:sx n="38" d="100"/>
          <a:sy n="38" d="100"/>
        </p:scale>
        <p:origin x="192" y="10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3" Type="http://schemas.openxmlformats.org/officeDocument/2006/relationships/tags" Target="tags/tag64.xml"/><Relationship Id="rId52" Type="http://schemas.openxmlformats.org/officeDocument/2006/relationships/commentAuthors" Target="commentAuthors.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3.xml"/><Relationship Id="rId49" Type="http://schemas.openxmlformats.org/officeDocument/2006/relationships/presProps" Target="presProps.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notesMaster" Target="notesMasters/notesMaster1.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SG"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SG" altLang="en-US"/>
          </a:p>
        </p:txBody>
      </p:sp>
      <p:sp>
        <p:nvSpPr>
          <p:cNvPr id="4" name="日期占位符 3"/>
          <p:cNvSpPr>
            <a:spLocks noGrp="1"/>
          </p:cNvSpPr>
          <p:nvPr>
            <p:ph type="dt" sz="half" idx="10"/>
          </p:nvPr>
        </p:nvSpPr>
        <p:spPr/>
        <p:txBody>
          <a:bodyPr/>
          <a:lstStyle/>
          <a:p>
            <a:fld id="{D8DB0837-EB51-4D17-9892-67345477E769}" type="datetimeFigureOut">
              <a:rPr lang="zh-SG" altLang="en-US" smtClean="0"/>
            </a:fld>
            <a:endParaRPr lang="zh-SG" altLang="en-US"/>
          </a:p>
        </p:txBody>
      </p:sp>
      <p:sp>
        <p:nvSpPr>
          <p:cNvPr id="5" name="页脚占位符 4"/>
          <p:cNvSpPr>
            <a:spLocks noGrp="1"/>
          </p:cNvSpPr>
          <p:nvPr>
            <p:ph type="ftr" sz="quarter" idx="11"/>
          </p:nvPr>
        </p:nvSpPr>
        <p:spPr/>
        <p:txBody>
          <a:bodyPr/>
          <a:lstStyle/>
          <a:p>
            <a:endParaRPr lang="zh-SG" altLang="en-US"/>
          </a:p>
        </p:txBody>
      </p:sp>
      <p:sp>
        <p:nvSpPr>
          <p:cNvPr id="6" name="灯片编号占位符 5"/>
          <p:cNvSpPr>
            <a:spLocks noGrp="1"/>
          </p:cNvSpPr>
          <p:nvPr>
            <p:ph type="sldNum" sz="quarter" idx="12"/>
          </p:nvPr>
        </p:nvSpPr>
        <p:spPr/>
        <p:txBody>
          <a:bodyPr/>
          <a:lstStyle/>
          <a:p>
            <a:fld id="{CA6EF82E-59C6-4EB1-9FDA-A1CD8B3E63C7}" type="slidenum">
              <a:rPr lang="zh-SG" altLang="en-US" smtClean="0"/>
            </a:fld>
            <a:endParaRPr lang="zh-SG" altLang="en-US"/>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SG"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SG" altLang="en-US"/>
          </a:p>
        </p:txBody>
      </p:sp>
      <p:sp>
        <p:nvSpPr>
          <p:cNvPr id="4" name="日期占位符 3"/>
          <p:cNvSpPr>
            <a:spLocks noGrp="1"/>
          </p:cNvSpPr>
          <p:nvPr>
            <p:ph type="dt" sz="half" idx="10"/>
          </p:nvPr>
        </p:nvSpPr>
        <p:spPr/>
        <p:txBody>
          <a:bodyPr/>
          <a:lstStyle/>
          <a:p>
            <a:fld id="{D8DB0837-EB51-4D17-9892-67345477E769}" type="datetimeFigureOut">
              <a:rPr lang="zh-SG" altLang="en-US" smtClean="0"/>
            </a:fld>
            <a:endParaRPr lang="zh-SG" altLang="en-US"/>
          </a:p>
        </p:txBody>
      </p:sp>
      <p:sp>
        <p:nvSpPr>
          <p:cNvPr id="5" name="页脚占位符 4"/>
          <p:cNvSpPr>
            <a:spLocks noGrp="1"/>
          </p:cNvSpPr>
          <p:nvPr>
            <p:ph type="ftr" sz="quarter" idx="11"/>
          </p:nvPr>
        </p:nvSpPr>
        <p:spPr/>
        <p:txBody>
          <a:bodyPr/>
          <a:lstStyle/>
          <a:p>
            <a:endParaRPr lang="zh-SG" altLang="en-US"/>
          </a:p>
        </p:txBody>
      </p:sp>
      <p:sp>
        <p:nvSpPr>
          <p:cNvPr id="6" name="灯片编号占位符 5"/>
          <p:cNvSpPr>
            <a:spLocks noGrp="1"/>
          </p:cNvSpPr>
          <p:nvPr>
            <p:ph type="sldNum" sz="quarter" idx="12"/>
          </p:nvPr>
        </p:nvSpPr>
        <p:spPr/>
        <p:txBody>
          <a:bodyPr/>
          <a:lstStyle/>
          <a:p>
            <a:fld id="{CA6EF82E-59C6-4EB1-9FDA-A1CD8B3E63C7}" type="slidenum">
              <a:rPr lang="zh-SG" altLang="en-US" smtClean="0"/>
            </a:fld>
            <a:endParaRPr lang="zh-SG" altLang="en-US"/>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SG"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SG" altLang="en-US"/>
          </a:p>
        </p:txBody>
      </p:sp>
      <p:sp>
        <p:nvSpPr>
          <p:cNvPr id="4" name="日期占位符 3"/>
          <p:cNvSpPr>
            <a:spLocks noGrp="1"/>
          </p:cNvSpPr>
          <p:nvPr>
            <p:ph type="dt" sz="half" idx="10"/>
          </p:nvPr>
        </p:nvSpPr>
        <p:spPr/>
        <p:txBody>
          <a:bodyPr/>
          <a:lstStyle/>
          <a:p>
            <a:fld id="{D8DB0837-EB51-4D17-9892-67345477E769}" type="datetimeFigureOut">
              <a:rPr lang="zh-SG" altLang="en-US" smtClean="0"/>
            </a:fld>
            <a:endParaRPr lang="zh-SG" altLang="en-US"/>
          </a:p>
        </p:txBody>
      </p:sp>
      <p:sp>
        <p:nvSpPr>
          <p:cNvPr id="5" name="页脚占位符 4"/>
          <p:cNvSpPr>
            <a:spLocks noGrp="1"/>
          </p:cNvSpPr>
          <p:nvPr>
            <p:ph type="ftr" sz="quarter" idx="11"/>
          </p:nvPr>
        </p:nvSpPr>
        <p:spPr/>
        <p:txBody>
          <a:bodyPr/>
          <a:lstStyle/>
          <a:p>
            <a:endParaRPr lang="zh-SG" altLang="en-US"/>
          </a:p>
        </p:txBody>
      </p:sp>
      <p:sp>
        <p:nvSpPr>
          <p:cNvPr id="6" name="灯片编号占位符 5"/>
          <p:cNvSpPr>
            <a:spLocks noGrp="1"/>
          </p:cNvSpPr>
          <p:nvPr>
            <p:ph type="sldNum" sz="quarter" idx="12"/>
          </p:nvPr>
        </p:nvSpPr>
        <p:spPr/>
        <p:txBody>
          <a:bodyPr/>
          <a:lstStyle/>
          <a:p>
            <a:fld id="{CA6EF82E-59C6-4EB1-9FDA-A1CD8B3E63C7}" type="slidenum">
              <a:rPr lang="zh-SG" altLang="en-US" smtClean="0"/>
            </a:fld>
            <a:endParaRPr lang="zh-SG" alt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SG"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SG" altLang="en-US"/>
          </a:p>
        </p:txBody>
      </p:sp>
      <p:sp>
        <p:nvSpPr>
          <p:cNvPr id="4" name="日期占位符 3"/>
          <p:cNvSpPr>
            <a:spLocks noGrp="1"/>
          </p:cNvSpPr>
          <p:nvPr>
            <p:ph type="dt" sz="half" idx="10"/>
          </p:nvPr>
        </p:nvSpPr>
        <p:spPr/>
        <p:txBody>
          <a:bodyPr/>
          <a:lstStyle/>
          <a:p>
            <a:fld id="{D8DB0837-EB51-4D17-9892-67345477E769}" type="datetimeFigureOut">
              <a:rPr lang="zh-SG" altLang="en-US" smtClean="0"/>
            </a:fld>
            <a:endParaRPr lang="zh-SG" altLang="en-US"/>
          </a:p>
        </p:txBody>
      </p:sp>
      <p:sp>
        <p:nvSpPr>
          <p:cNvPr id="5" name="页脚占位符 4"/>
          <p:cNvSpPr>
            <a:spLocks noGrp="1"/>
          </p:cNvSpPr>
          <p:nvPr>
            <p:ph type="ftr" sz="quarter" idx="11"/>
          </p:nvPr>
        </p:nvSpPr>
        <p:spPr/>
        <p:txBody>
          <a:bodyPr/>
          <a:lstStyle/>
          <a:p>
            <a:endParaRPr lang="zh-SG" altLang="en-US"/>
          </a:p>
        </p:txBody>
      </p:sp>
      <p:sp>
        <p:nvSpPr>
          <p:cNvPr id="6" name="灯片编号占位符 5"/>
          <p:cNvSpPr>
            <a:spLocks noGrp="1"/>
          </p:cNvSpPr>
          <p:nvPr>
            <p:ph type="sldNum" sz="quarter" idx="12"/>
          </p:nvPr>
        </p:nvSpPr>
        <p:spPr/>
        <p:txBody>
          <a:bodyPr/>
          <a:lstStyle/>
          <a:p>
            <a:fld id="{CA6EF82E-59C6-4EB1-9FDA-A1CD8B3E63C7}" type="slidenum">
              <a:rPr lang="zh-SG" altLang="en-US" smtClean="0"/>
            </a:fld>
            <a:endParaRPr lang="zh-SG" alt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SG"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8DB0837-EB51-4D17-9892-67345477E769}" type="datetimeFigureOut">
              <a:rPr lang="zh-SG" altLang="en-US" smtClean="0"/>
            </a:fld>
            <a:endParaRPr lang="zh-SG" altLang="en-US"/>
          </a:p>
        </p:txBody>
      </p:sp>
      <p:sp>
        <p:nvSpPr>
          <p:cNvPr id="5" name="页脚占位符 4"/>
          <p:cNvSpPr>
            <a:spLocks noGrp="1"/>
          </p:cNvSpPr>
          <p:nvPr>
            <p:ph type="ftr" sz="quarter" idx="11"/>
          </p:nvPr>
        </p:nvSpPr>
        <p:spPr/>
        <p:txBody>
          <a:bodyPr/>
          <a:lstStyle/>
          <a:p>
            <a:endParaRPr lang="zh-SG" altLang="en-US"/>
          </a:p>
        </p:txBody>
      </p:sp>
      <p:sp>
        <p:nvSpPr>
          <p:cNvPr id="6" name="灯片编号占位符 5"/>
          <p:cNvSpPr>
            <a:spLocks noGrp="1"/>
          </p:cNvSpPr>
          <p:nvPr>
            <p:ph type="sldNum" sz="quarter" idx="12"/>
          </p:nvPr>
        </p:nvSpPr>
        <p:spPr/>
        <p:txBody>
          <a:bodyPr/>
          <a:lstStyle/>
          <a:p>
            <a:fld id="{CA6EF82E-59C6-4EB1-9FDA-A1CD8B3E63C7}" type="slidenum">
              <a:rPr lang="zh-SG" altLang="en-US" smtClean="0"/>
            </a:fld>
            <a:endParaRPr lang="zh-SG" altLang="en-US"/>
          </a:p>
        </p:txBody>
      </p:sp>
      <p:pic>
        <p:nvPicPr>
          <p:cNvPr id="7" name="图片 6"/>
          <p:cNvPicPr>
            <a:picLocks noChangeAspect="1"/>
          </p:cNvPicPr>
          <p:nvPr userDrawn="1"/>
        </p:nvPicPr>
        <p:blipFill rotWithShape="1">
          <a:blip r:embed="rId2"/>
          <a:srcRect l="27101" r="37013"/>
          <a:stretch>
            <a:fillRect/>
          </a:stretch>
        </p:blipFill>
        <p:spPr>
          <a:xfrm>
            <a:off x="0" y="0"/>
            <a:ext cx="3699481" cy="6881740"/>
          </a:xfrm>
          <a:prstGeom prst="rect">
            <a:avLst/>
          </a:prstGeom>
        </p:spPr>
      </p:pic>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SG"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SG"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SG" altLang="en-US"/>
          </a:p>
        </p:txBody>
      </p:sp>
      <p:sp>
        <p:nvSpPr>
          <p:cNvPr id="5" name="日期占位符 4"/>
          <p:cNvSpPr>
            <a:spLocks noGrp="1"/>
          </p:cNvSpPr>
          <p:nvPr>
            <p:ph type="dt" sz="half" idx="10"/>
          </p:nvPr>
        </p:nvSpPr>
        <p:spPr/>
        <p:txBody>
          <a:bodyPr/>
          <a:lstStyle/>
          <a:p>
            <a:fld id="{D8DB0837-EB51-4D17-9892-67345477E769}" type="datetimeFigureOut">
              <a:rPr lang="zh-SG" altLang="en-US" smtClean="0"/>
            </a:fld>
            <a:endParaRPr lang="zh-SG" altLang="en-US"/>
          </a:p>
        </p:txBody>
      </p:sp>
      <p:sp>
        <p:nvSpPr>
          <p:cNvPr id="6" name="页脚占位符 5"/>
          <p:cNvSpPr>
            <a:spLocks noGrp="1"/>
          </p:cNvSpPr>
          <p:nvPr>
            <p:ph type="ftr" sz="quarter" idx="11"/>
          </p:nvPr>
        </p:nvSpPr>
        <p:spPr/>
        <p:txBody>
          <a:bodyPr/>
          <a:lstStyle/>
          <a:p>
            <a:endParaRPr lang="zh-SG" altLang="en-US"/>
          </a:p>
        </p:txBody>
      </p:sp>
      <p:sp>
        <p:nvSpPr>
          <p:cNvPr id="7" name="灯片编号占位符 6"/>
          <p:cNvSpPr>
            <a:spLocks noGrp="1"/>
          </p:cNvSpPr>
          <p:nvPr>
            <p:ph type="sldNum" sz="quarter" idx="12"/>
          </p:nvPr>
        </p:nvSpPr>
        <p:spPr/>
        <p:txBody>
          <a:bodyPr/>
          <a:lstStyle/>
          <a:p>
            <a:fld id="{CA6EF82E-59C6-4EB1-9FDA-A1CD8B3E63C7}" type="slidenum">
              <a:rPr lang="zh-SG" altLang="en-US" smtClean="0"/>
            </a:fld>
            <a:endParaRPr lang="zh-SG" altLang="en-US"/>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D8DB0837-EB51-4D17-9892-67345477E769}" type="datetimeFigureOut">
              <a:rPr lang="zh-SG" altLang="en-US" smtClean="0"/>
            </a:fld>
            <a:endParaRPr lang="zh-SG" altLang="en-US"/>
          </a:p>
        </p:txBody>
      </p:sp>
      <p:sp>
        <p:nvSpPr>
          <p:cNvPr id="8" name="页脚占位符 7"/>
          <p:cNvSpPr>
            <a:spLocks noGrp="1"/>
          </p:cNvSpPr>
          <p:nvPr>
            <p:ph type="ftr" sz="quarter" idx="11"/>
          </p:nvPr>
        </p:nvSpPr>
        <p:spPr/>
        <p:txBody>
          <a:bodyPr/>
          <a:lstStyle/>
          <a:p>
            <a:endParaRPr lang="zh-SG" altLang="en-US"/>
          </a:p>
        </p:txBody>
      </p:sp>
      <p:sp>
        <p:nvSpPr>
          <p:cNvPr id="9" name="灯片编号占位符 8"/>
          <p:cNvSpPr>
            <a:spLocks noGrp="1"/>
          </p:cNvSpPr>
          <p:nvPr>
            <p:ph type="sldNum" sz="quarter" idx="12"/>
          </p:nvPr>
        </p:nvSpPr>
        <p:spPr/>
        <p:txBody>
          <a:bodyPr/>
          <a:lstStyle/>
          <a:p>
            <a:fld id="{CA6EF82E-59C6-4EB1-9FDA-A1CD8B3E63C7}" type="slidenum">
              <a:rPr lang="zh-SG" altLang="en-US" smtClean="0"/>
            </a:fld>
            <a:endParaRPr lang="zh-SG" altLang="en-US"/>
          </a:p>
        </p:txBody>
      </p:sp>
      <p:sp>
        <p:nvSpPr>
          <p:cNvPr id="12" name="矩形 11"/>
          <p:cNvSpPr/>
          <p:nvPr userDrawn="1"/>
        </p:nvSpPr>
        <p:spPr>
          <a:xfrm>
            <a:off x="0" y="0"/>
            <a:ext cx="12192000"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D8DB0837-EB51-4D17-9892-67345477E769}" type="datetimeFigureOut">
              <a:rPr lang="zh-SG" altLang="en-US" smtClean="0"/>
            </a:fld>
            <a:endParaRPr lang="zh-SG" altLang="en-US"/>
          </a:p>
        </p:txBody>
      </p:sp>
      <p:sp>
        <p:nvSpPr>
          <p:cNvPr id="4" name="页脚占位符 3"/>
          <p:cNvSpPr>
            <a:spLocks noGrp="1"/>
          </p:cNvSpPr>
          <p:nvPr>
            <p:ph type="ftr" sz="quarter" idx="11"/>
          </p:nvPr>
        </p:nvSpPr>
        <p:spPr/>
        <p:txBody>
          <a:bodyPr/>
          <a:lstStyle/>
          <a:p>
            <a:endParaRPr lang="zh-SG" altLang="en-US"/>
          </a:p>
        </p:txBody>
      </p:sp>
      <p:sp>
        <p:nvSpPr>
          <p:cNvPr id="5" name="灯片编号占位符 4"/>
          <p:cNvSpPr>
            <a:spLocks noGrp="1"/>
          </p:cNvSpPr>
          <p:nvPr>
            <p:ph type="sldNum" sz="quarter" idx="12"/>
          </p:nvPr>
        </p:nvSpPr>
        <p:spPr/>
        <p:txBody>
          <a:bodyPr/>
          <a:lstStyle/>
          <a:p>
            <a:fld id="{CA6EF82E-59C6-4EB1-9FDA-A1CD8B3E63C7}" type="slidenum">
              <a:rPr lang="zh-SG" altLang="en-US" smtClean="0"/>
            </a:fld>
            <a:endParaRPr lang="zh-SG" altLang="en-US"/>
          </a:p>
        </p:txBody>
      </p:sp>
      <p:pic>
        <p:nvPicPr>
          <p:cNvPr id="7" name="图片 6"/>
          <p:cNvPicPr>
            <a:picLocks noChangeAspect="1"/>
          </p:cNvPicPr>
          <p:nvPr userDrawn="1"/>
        </p:nvPicPr>
        <p:blipFill>
          <a:blip r:embed="rId2"/>
          <a:stretch>
            <a:fillRect/>
          </a:stretch>
        </p:blipFill>
        <p:spPr>
          <a:xfrm>
            <a:off x="1968404" y="-18363"/>
            <a:ext cx="10328299" cy="6894726"/>
          </a:xfrm>
          <a:prstGeom prst="rect">
            <a:avLst/>
          </a:prstGeom>
        </p:spPr>
      </p:pic>
      <p:sp>
        <p:nvSpPr>
          <p:cNvPr id="8" name="弦形 7"/>
          <p:cNvSpPr/>
          <p:nvPr userDrawn="1"/>
        </p:nvSpPr>
        <p:spPr>
          <a:xfrm rot="12134382">
            <a:off x="-2659628" y="-1705216"/>
            <a:ext cx="10440636" cy="10268431"/>
          </a:xfrm>
          <a:prstGeom prst="chor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9" name="弦形 8"/>
          <p:cNvSpPr/>
          <p:nvPr userDrawn="1"/>
        </p:nvSpPr>
        <p:spPr>
          <a:xfrm rot="12134382">
            <a:off x="-2537170" y="-1897056"/>
            <a:ext cx="10756555" cy="10725519"/>
          </a:xfrm>
          <a:prstGeom prst="chord">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pic>
        <p:nvPicPr>
          <p:cNvPr id="11" name="图片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789838" y="2578564"/>
            <a:ext cx="2657611" cy="1700871"/>
          </a:xfrm>
          <a:prstGeom prst="rect">
            <a:avLst/>
          </a:prstGeom>
        </p:spPr>
      </p:pic>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8DB0837-EB51-4D17-9892-67345477E769}" type="datetimeFigureOut">
              <a:rPr lang="zh-SG" altLang="en-US" smtClean="0"/>
            </a:fld>
            <a:endParaRPr lang="zh-SG" altLang="en-US"/>
          </a:p>
        </p:txBody>
      </p:sp>
      <p:sp>
        <p:nvSpPr>
          <p:cNvPr id="3" name="页脚占位符 2"/>
          <p:cNvSpPr>
            <a:spLocks noGrp="1"/>
          </p:cNvSpPr>
          <p:nvPr>
            <p:ph type="ftr" sz="quarter" idx="11"/>
          </p:nvPr>
        </p:nvSpPr>
        <p:spPr/>
        <p:txBody>
          <a:bodyPr/>
          <a:lstStyle/>
          <a:p>
            <a:endParaRPr lang="zh-SG" altLang="en-US"/>
          </a:p>
        </p:txBody>
      </p:sp>
      <p:sp>
        <p:nvSpPr>
          <p:cNvPr id="4" name="灯片编号占位符 3"/>
          <p:cNvSpPr>
            <a:spLocks noGrp="1"/>
          </p:cNvSpPr>
          <p:nvPr>
            <p:ph type="sldNum" sz="quarter" idx="12"/>
          </p:nvPr>
        </p:nvSpPr>
        <p:spPr/>
        <p:txBody>
          <a:bodyPr/>
          <a:lstStyle/>
          <a:p>
            <a:fld id="{CA6EF82E-59C6-4EB1-9FDA-A1CD8B3E63C7}" type="slidenum">
              <a:rPr lang="zh-SG" altLang="en-US" smtClean="0"/>
            </a:fld>
            <a:endParaRPr lang="zh-SG" altLang="en-US"/>
          </a:p>
        </p:txBody>
      </p:sp>
      <p:sp>
        <p:nvSpPr>
          <p:cNvPr id="9" name="矩形 8"/>
          <p:cNvSpPr/>
          <p:nvPr userDrawn="1"/>
        </p:nvSpPr>
        <p:spPr>
          <a:xfrm>
            <a:off x="0" y="6582284"/>
            <a:ext cx="12192000" cy="27571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SG"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SG"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8DB0837-EB51-4D17-9892-67345477E769}" type="datetimeFigureOut">
              <a:rPr lang="zh-SG" altLang="en-US" smtClean="0"/>
            </a:fld>
            <a:endParaRPr lang="zh-SG" altLang="en-US"/>
          </a:p>
        </p:txBody>
      </p:sp>
      <p:sp>
        <p:nvSpPr>
          <p:cNvPr id="6" name="页脚占位符 5"/>
          <p:cNvSpPr>
            <a:spLocks noGrp="1"/>
          </p:cNvSpPr>
          <p:nvPr>
            <p:ph type="ftr" sz="quarter" idx="11"/>
          </p:nvPr>
        </p:nvSpPr>
        <p:spPr/>
        <p:txBody>
          <a:bodyPr/>
          <a:lstStyle/>
          <a:p>
            <a:endParaRPr lang="zh-SG" altLang="en-US"/>
          </a:p>
        </p:txBody>
      </p:sp>
      <p:sp>
        <p:nvSpPr>
          <p:cNvPr id="7" name="灯片编号占位符 6"/>
          <p:cNvSpPr>
            <a:spLocks noGrp="1"/>
          </p:cNvSpPr>
          <p:nvPr>
            <p:ph type="sldNum" sz="quarter" idx="12"/>
          </p:nvPr>
        </p:nvSpPr>
        <p:spPr/>
        <p:txBody>
          <a:bodyPr/>
          <a:lstStyle/>
          <a:p>
            <a:fld id="{CA6EF82E-59C6-4EB1-9FDA-A1CD8B3E63C7}" type="slidenum">
              <a:rPr lang="zh-SG" altLang="en-US" smtClean="0"/>
            </a:fld>
            <a:endParaRPr lang="zh-SG" altLang="en-US"/>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D8DB0837-EB51-4D17-9892-67345477E769}" type="datetimeFigureOut">
              <a:rPr lang="zh-SG" altLang="en-US" smtClean="0"/>
            </a:fld>
            <a:endParaRPr lang="zh-SG" altLang="en-US"/>
          </a:p>
        </p:txBody>
      </p:sp>
      <p:sp>
        <p:nvSpPr>
          <p:cNvPr id="6" name="页脚占位符 5"/>
          <p:cNvSpPr>
            <a:spLocks noGrp="1"/>
          </p:cNvSpPr>
          <p:nvPr>
            <p:ph type="ftr" sz="quarter" idx="11"/>
          </p:nvPr>
        </p:nvSpPr>
        <p:spPr/>
        <p:txBody>
          <a:bodyPr/>
          <a:lstStyle/>
          <a:p>
            <a:endParaRPr lang="zh-SG" altLang="en-US"/>
          </a:p>
        </p:txBody>
      </p:sp>
      <p:sp>
        <p:nvSpPr>
          <p:cNvPr id="7" name="灯片编号占位符 6"/>
          <p:cNvSpPr>
            <a:spLocks noGrp="1"/>
          </p:cNvSpPr>
          <p:nvPr>
            <p:ph type="sldNum" sz="quarter" idx="12"/>
          </p:nvPr>
        </p:nvSpPr>
        <p:spPr/>
        <p:txBody>
          <a:bodyPr/>
          <a:lstStyle/>
          <a:p>
            <a:fld id="{CA6EF82E-59C6-4EB1-9FDA-A1CD8B3E63C7}" type="slidenum">
              <a:rPr lang="zh-SG" altLang="en-US" smtClean="0"/>
            </a:fld>
            <a:endParaRPr lang="zh-SG" altLang="en-US"/>
          </a:p>
        </p:txBody>
      </p:sp>
      <p:sp>
        <p:nvSpPr>
          <p:cNvPr id="10" name="矩形 9"/>
          <p:cNvSpPr/>
          <p:nvPr userDrawn="1"/>
        </p:nvSpPr>
        <p:spPr>
          <a:xfrm>
            <a:off x="0" y="0"/>
            <a:ext cx="12192000" cy="68580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SG"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SG"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DB0837-EB51-4D17-9892-67345477E769}" type="datetimeFigureOut">
              <a:rPr lang="zh-SG" altLang="en-US" smtClean="0"/>
            </a:fld>
            <a:endParaRPr lang="zh-SG"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SG"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6EF82E-59C6-4EB1-9FDA-A1CD8B3E63C7}" type="slidenum">
              <a:rPr lang="zh-SG" altLang="en-US" smtClean="0"/>
            </a:fld>
            <a:endParaRPr lang="zh-SG"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S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3.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4.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5.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6.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7.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9" Type="http://schemas.openxmlformats.org/officeDocument/2006/relationships/tags" Target="../tags/tag37.xml"/><Relationship Id="rId8" Type="http://schemas.openxmlformats.org/officeDocument/2006/relationships/tags" Target="../tags/tag36.xml"/><Relationship Id="rId7" Type="http://schemas.openxmlformats.org/officeDocument/2006/relationships/tags" Target="../tags/tag35.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7" Type="http://schemas.openxmlformats.org/officeDocument/2006/relationships/slideLayout" Target="../slideLayouts/slideLayout3.xml"/><Relationship Id="rId16" Type="http://schemas.openxmlformats.org/officeDocument/2006/relationships/tags" Target="../tags/tag44.xml"/><Relationship Id="rId15" Type="http://schemas.openxmlformats.org/officeDocument/2006/relationships/tags" Target="../tags/tag43.xml"/><Relationship Id="rId14" Type="http://schemas.openxmlformats.org/officeDocument/2006/relationships/tags" Target="../tags/tag42.xml"/><Relationship Id="rId13" Type="http://schemas.openxmlformats.org/officeDocument/2006/relationships/tags" Target="../tags/tag41.xml"/><Relationship Id="rId12" Type="http://schemas.openxmlformats.org/officeDocument/2006/relationships/tags" Target="../tags/tag40.xml"/><Relationship Id="rId11" Type="http://schemas.openxmlformats.org/officeDocument/2006/relationships/tags" Target="../tags/tag39.xml"/><Relationship Id="rId10" Type="http://schemas.openxmlformats.org/officeDocument/2006/relationships/tags" Target="../tags/tag38.xml"/><Relationship Id="rId1" Type="http://schemas.openxmlformats.org/officeDocument/2006/relationships/tags" Target="../tags/tag29.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tags" Target="../tags/tag45.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1" Type="http://schemas.openxmlformats.org/officeDocument/2006/relationships/slideLayout" Target="../slideLayouts/slideLayout3.xml"/><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jpeg"/><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tags" Target="../tags/tag46.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49.xml"/><Relationship Id="rId1" Type="http://schemas.openxmlformats.org/officeDocument/2006/relationships/tags" Target="../tags/tag48.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tags" Target="../tags/tag50.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tags" Target="../tags/tag51.xml"/></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tags" Target="../tags/tag52.xml"/></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tags" Target="../tags/tag53.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7.png"/><Relationship Id="rId1" Type="http://schemas.openxmlformats.org/officeDocument/2006/relationships/tags" Target="../tags/tag54.xml"/></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tags" Target="../tags/tag5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tags" Target="../tags/tag56.xml"/></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tags" Target="../tags/tag57.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3.png"/><Relationship Id="rId1" Type="http://schemas.openxmlformats.org/officeDocument/2006/relationships/tags" Target="../tags/tag5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36.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7.xml"/><Relationship Id="rId7" Type="http://schemas.openxmlformats.org/officeDocument/2006/relationships/image" Target="../media/image41.png"/><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tags" Target="../tags/tag59.xml"/></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7.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46.png"/><Relationship Id="rId1" Type="http://schemas.openxmlformats.org/officeDocument/2006/relationships/image" Target="../media/image45.png"/></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jpeg"/></Relationships>
</file>

<file path=ppt/slides/_rels/slide40.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3" Type="http://schemas.openxmlformats.org/officeDocument/2006/relationships/tags" Target="../tags/tag61.xml"/><Relationship Id="rId2" Type="http://schemas.openxmlformats.org/officeDocument/2006/relationships/image" Target="../media/image50.png"/><Relationship Id="rId1" Type="http://schemas.openxmlformats.org/officeDocument/2006/relationships/tags" Target="../tags/tag60.xml"/></Relationships>
</file>

<file path=ppt/slides/_rels/slide41.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7.xml"/><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tags" Target="../tags/tag62.xml"/></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7.xml"/><Relationship Id="rId3" Type="http://schemas.openxmlformats.org/officeDocument/2006/relationships/image" Target="../media/image57.png"/><Relationship Id="rId2" Type="http://schemas.openxmlformats.org/officeDocument/2006/relationships/image" Target="../media/image6.png"/><Relationship Id="rId1" Type="http://schemas.openxmlformats.org/officeDocument/2006/relationships/tags" Target="../tags/tag6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58.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tags" Target="../tags/tag2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tags" Target="../tags/tag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flipV="1">
            <a:off x="474650" y="3741362"/>
            <a:ext cx="6742828" cy="1"/>
          </a:xfrm>
          <a:prstGeom prst="line">
            <a:avLst/>
          </a:prstGeom>
          <a:ln w="28575">
            <a:solidFill>
              <a:srgbClr val="3887B2"/>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84175" y="2498090"/>
            <a:ext cx="6017895" cy="1076325"/>
          </a:xfrm>
          <a:prstGeom prst="rect">
            <a:avLst/>
          </a:prstGeom>
          <a:noFill/>
        </p:spPr>
        <p:txBody>
          <a:bodyPr wrap="square" rtlCol="0">
            <a:spAutoFit/>
          </a:bodyPr>
          <a:lstStyle/>
          <a:p>
            <a:r>
              <a:rPr lang="zh-CN" altLang="en-US" sz="3200" dirty="0">
                <a:latin typeface="Arial" panose="020B0604020202090204" pitchFamily="34" charset="0"/>
                <a:ea typeface="黑体" panose="02010609060101010101" pitchFamily="49" charset="-122"/>
                <a:cs typeface="Arial" panose="020B0604020202090204" pitchFamily="34" charset="0"/>
              </a:rPr>
              <a:t>魅力统计期末报告：基于机票价格预测的统计学工具分析报告</a:t>
            </a:r>
            <a:endParaRPr lang="zh-CN" altLang="en-US" sz="3200" dirty="0">
              <a:latin typeface="Arial" panose="020B0604020202090204" pitchFamily="34" charset="0"/>
              <a:ea typeface="黑体" panose="02010609060101010101" pitchFamily="49" charset="-122"/>
              <a:cs typeface="Arial" panose="020B0604020202090204" pitchFamily="34" charset="0"/>
            </a:endParaRPr>
          </a:p>
        </p:txBody>
      </p:sp>
      <p:sp>
        <p:nvSpPr>
          <p:cNvPr id="10" name="文本框 9"/>
          <p:cNvSpPr txBox="1"/>
          <p:nvPr/>
        </p:nvSpPr>
        <p:spPr>
          <a:xfrm>
            <a:off x="384175" y="3510915"/>
            <a:ext cx="7035800" cy="718185"/>
          </a:xfrm>
          <a:prstGeom prst="rect">
            <a:avLst/>
          </a:prstGeom>
          <a:noFill/>
        </p:spPr>
        <p:txBody>
          <a:bodyPr wrap="square" rtlCol="0">
            <a:noAutofit/>
          </a:bodyPr>
          <a:lstStyle/>
          <a:p>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汇报人：陈鹏如</a:t>
            </a:r>
            <a:r>
              <a:rPr lang="en-US" altLang="zh-CN" dirty="0">
                <a:latin typeface="楷体" panose="02010609060101010101" pitchFamily="49" charset="-122"/>
                <a:ea typeface="楷体" panose="02010609060101010101" pitchFamily="49" charset="-122"/>
              </a:rPr>
              <a:t> </a:t>
            </a:r>
            <a:r>
              <a:rPr lang="en-US" altLang="zh-CN" dirty="0">
                <a:latin typeface="楷体" panose="02010609060101010101" pitchFamily="49" charset="-122"/>
                <a:ea typeface="楷体" panose="02010609060101010101" pitchFamily="49" charset="-122"/>
                <a:sym typeface="+mn-ea"/>
              </a:rPr>
              <a:t>李轩然</a:t>
            </a:r>
            <a:r>
              <a:rPr lang="zh-CN" altLang="en-US" dirty="0">
                <a:latin typeface="楷体" panose="02010609060101010101" pitchFamily="49" charset="-122"/>
                <a:ea typeface="楷体" panose="02010609060101010101" pitchFamily="49" charset="-122"/>
                <a:sym typeface="+mn-ea"/>
              </a:rPr>
              <a:t>  陈炫伊</a:t>
            </a:r>
            <a:endParaRPr lang="zh-CN" altLang="en-US" dirty="0">
              <a:latin typeface="楷体" panose="02010609060101010101" pitchFamily="49" charset="-122"/>
              <a:ea typeface="楷体" panose="02010609060101010101" pitchFamily="49" charset="-122"/>
              <a:sym typeface="+mn-ea"/>
            </a:endParaRPr>
          </a:p>
        </p:txBody>
      </p:sp>
      <p:sp>
        <p:nvSpPr>
          <p:cNvPr id="2" name="文本框 1"/>
          <p:cNvSpPr txBox="1"/>
          <p:nvPr/>
        </p:nvSpPr>
        <p:spPr>
          <a:xfrm>
            <a:off x="1558925" y="4730750"/>
            <a:ext cx="4064000" cy="368300"/>
          </a:xfrm>
          <a:prstGeom prst="rect">
            <a:avLst/>
          </a:prstGeom>
          <a:noFill/>
        </p:spPr>
        <p:txBody>
          <a:bodyPr wrap="square" rtlCol="0">
            <a:spAutoFit/>
          </a:bodyPr>
          <a:lstStyle/>
          <a:p>
            <a:endParaRPr lang="zh-CN" altLang="en-US"/>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4122653" cy="530492"/>
            <a:chOff x="4299773" y="1452059"/>
            <a:chExt cx="4122653" cy="530492"/>
          </a:xfrm>
        </p:grpSpPr>
        <p:sp>
          <p:nvSpPr>
            <p:cNvPr id="9" name="矩形 8"/>
            <p:cNvSpPr/>
            <p:nvPr/>
          </p:nvSpPr>
          <p:spPr>
            <a:xfrm>
              <a:off x="4955326" y="1486472"/>
              <a:ext cx="3467100" cy="460375"/>
            </a:xfrm>
            <a:prstGeom prst="rect">
              <a:avLst/>
            </a:prstGeom>
          </p:spPr>
          <p:txBody>
            <a:bodyPr wrap="none">
              <a:spAutoFit/>
            </a:bodyPr>
            <a:lstStyle/>
            <a:p>
              <a:pPr>
                <a:spcBef>
                  <a:spcPts val="1200"/>
                </a:spcBef>
              </a:pPr>
              <a:r>
                <a:rPr lang="en-US" altLang="zh-CN" sz="2400" b="1" dirty="0">
                  <a:latin typeface="黑体" panose="02010609060101010101" pitchFamily="49" charset="-122"/>
                  <a:ea typeface="黑体" panose="02010609060101010101" pitchFamily="49" charset="-122"/>
                </a:rPr>
                <a:t>Related Work: SquiRL</a:t>
              </a:r>
              <a:endParaRPr lang="zh-CN" altLang="en-US" sz="2400" b="1" dirty="0">
                <a:latin typeface="黑体" panose="02010609060101010101" pitchFamily="49" charset="-122"/>
                <a:ea typeface="黑体" panose="02010609060101010101" pitchFamily="49" charset="-122"/>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3200" b="1" dirty="0">
                    <a:solidFill>
                      <a:srgbClr val="0070C0"/>
                    </a:solidFill>
                  </a:rPr>
                  <a:t>2</a:t>
                </a:r>
                <a:endParaRPr lang="zh-SG" altLang="en-US" b="1" dirty="0">
                  <a:solidFill>
                    <a:srgbClr val="0070C0"/>
                  </a:solidFill>
                </a:endParaRPr>
              </a:p>
            </p:txBody>
          </p:sp>
        </p:grpSp>
      </p:grpSp>
      <p:cxnSp>
        <p:nvCxnSpPr>
          <p:cNvPr id="14" name="直接连接符 13"/>
          <p:cNvCxnSpPr/>
          <p:nvPr/>
        </p:nvCxnSpPr>
        <p:spPr>
          <a:xfrm flipV="1">
            <a:off x="4258291" y="427060"/>
            <a:ext cx="6541164" cy="4956"/>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1048600" name="内容占位符 2"/>
          <p:cNvSpPr>
            <a:spLocks noGrp="1"/>
          </p:cNvSpPr>
          <p:nvPr>
            <p:custDataLst>
              <p:tags r:id="rId1"/>
            </p:custDataLst>
          </p:nvPr>
        </p:nvSpPr>
        <p:spPr>
          <a:xfrm>
            <a:off x="366395" y="1252855"/>
            <a:ext cx="11283315" cy="435165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en-US" altLang="zh-CN" sz="3110" b="1" dirty="0">
                <a:solidFill>
                  <a:srgbClr val="5F493F"/>
                </a:solidFill>
                <a:latin typeface="Times New Roman Bold" panose="02020603050405020304" charset="0"/>
                <a:ea typeface="Times New Roman" panose="02020603050405020304" pitchFamily="18" charset="0"/>
                <a:cs typeface="Times New Roman" panose="02020603050405020304" pitchFamily="18" charset="0"/>
              </a:rPr>
              <a:t>使用方法总结</a:t>
            </a:r>
            <a:endParaRPr lang="en-US" altLang="zh-CN" sz="3110" b="1" dirty="0">
              <a:solidFill>
                <a:srgbClr val="5F493F"/>
              </a:solidFill>
              <a:latin typeface="Times New Roman Bold" panose="02020603050405020304" charset="0"/>
              <a:ea typeface="Times New Roman" panose="02020603050405020304" pitchFamily="18" charset="0"/>
              <a:cs typeface="Times New Roman" panose="02020603050405020304" pitchFamily="18" charset="0"/>
            </a:endParaRPr>
          </a:p>
          <a:p>
            <a:pPr marL="457200" lvl="1" indent="0">
              <a:buNone/>
            </a:pPr>
            <a:r>
              <a:rPr lang="en-US" altLang="zh-CN" sz="2055"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I.规则学习和强化学习：用于建立基于历史数据和规则的模型，适用于数据量较小的情况下。</a:t>
            </a:r>
            <a:endParaRPr lang="en-US" altLang="zh-CN" sz="2055"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buNone/>
            </a:pPr>
            <a:endParaRPr lang="en-US" altLang="zh-CN" sz="2055"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buNone/>
            </a:pPr>
            <a:r>
              <a:rPr lang="en-US" altLang="zh-CN" sz="2055"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II.PLS 回归和决策树：结合回归和分类方法，能处理更复杂的特征集合，适用于更大规模和复杂的数据集。</a:t>
            </a:r>
            <a:endParaRPr lang="en-US" altLang="zh-CN" sz="2055"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buNone/>
            </a:pPr>
            <a:endParaRPr lang="en-US" altLang="zh-CN" sz="2055"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buNone/>
            </a:pPr>
            <a:r>
              <a:rPr lang="en-US" altLang="zh-CN" sz="2055"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III.基于回归和分类的建模：使用多种机器学习模型，如 Naive-Bayes 技术和随机森林，适用于高准确率需求的场景。</a:t>
            </a:r>
            <a:endParaRPr lang="en-US" altLang="zh-CN" sz="2055"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buNone/>
            </a:pPr>
            <a:endParaRPr lang="en-US" altLang="zh-CN" sz="2055"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buNone/>
            </a:pPr>
            <a:r>
              <a:rPr lang="en-US" altLang="zh-CN" sz="2055"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IV.集成学习算法：通过多种算法的集成，如 K-最近邻、随机森林和贝叶斯网络，能够提高预测精度，适用于复杂和多变的市场环境。</a:t>
            </a:r>
            <a:endParaRPr lang="en-US" altLang="zh-CN" sz="2055"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buNone/>
            </a:pPr>
            <a:endParaRPr lang="en-US" altLang="zh-CN" sz="2055"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buNone/>
            </a:pPr>
            <a:r>
              <a:rPr lang="en-US" altLang="zh-CN" sz="2055"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V.线性分位数混合回归模型：适用于特定条件下的预测，但在更长时间跨度内的效果不佳。</a:t>
            </a:r>
            <a:endParaRPr lang="en-US" altLang="zh-CN" sz="2055"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US" altLang="zh-CN" sz="24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4122653" cy="530492"/>
            <a:chOff x="4299773" y="1452059"/>
            <a:chExt cx="4122653" cy="530492"/>
          </a:xfrm>
        </p:grpSpPr>
        <p:sp>
          <p:nvSpPr>
            <p:cNvPr id="9" name="矩形 8"/>
            <p:cNvSpPr/>
            <p:nvPr/>
          </p:nvSpPr>
          <p:spPr>
            <a:xfrm>
              <a:off x="4955326" y="1486472"/>
              <a:ext cx="3467100" cy="460375"/>
            </a:xfrm>
            <a:prstGeom prst="rect">
              <a:avLst/>
            </a:prstGeom>
          </p:spPr>
          <p:txBody>
            <a:bodyPr wrap="none">
              <a:spAutoFit/>
            </a:bodyPr>
            <a:lstStyle/>
            <a:p>
              <a:pPr>
                <a:spcBef>
                  <a:spcPts val="1200"/>
                </a:spcBef>
              </a:pPr>
              <a:r>
                <a:rPr lang="en-US" altLang="zh-CN" sz="2400" b="1" dirty="0">
                  <a:latin typeface="黑体" panose="02010609060101010101" pitchFamily="49" charset="-122"/>
                  <a:ea typeface="黑体" panose="02010609060101010101" pitchFamily="49" charset="-122"/>
                </a:rPr>
                <a:t>Related Work: SquiRL</a:t>
              </a:r>
              <a:endParaRPr lang="zh-CN" altLang="en-US" sz="2400" b="1" dirty="0">
                <a:latin typeface="黑体" panose="02010609060101010101" pitchFamily="49" charset="-122"/>
                <a:ea typeface="黑体" panose="02010609060101010101" pitchFamily="49" charset="-122"/>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3200" b="1" dirty="0">
                    <a:solidFill>
                      <a:srgbClr val="0070C0"/>
                    </a:solidFill>
                  </a:rPr>
                  <a:t>2</a:t>
                </a:r>
                <a:endParaRPr lang="zh-SG" altLang="en-US" b="1" dirty="0">
                  <a:solidFill>
                    <a:srgbClr val="0070C0"/>
                  </a:solidFill>
                </a:endParaRPr>
              </a:p>
            </p:txBody>
          </p:sp>
        </p:grpSp>
      </p:grpSp>
      <p:cxnSp>
        <p:nvCxnSpPr>
          <p:cNvPr id="14" name="直接连接符 13"/>
          <p:cNvCxnSpPr/>
          <p:nvPr/>
        </p:nvCxnSpPr>
        <p:spPr>
          <a:xfrm flipV="1">
            <a:off x="4258291" y="427060"/>
            <a:ext cx="6541164" cy="4956"/>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1048600" name="内容占位符 2"/>
          <p:cNvSpPr>
            <a:spLocks noGrp="1"/>
          </p:cNvSpPr>
          <p:nvPr>
            <p:custDataLst>
              <p:tags r:id="rId1"/>
            </p:custDataLst>
          </p:nvPr>
        </p:nvSpPr>
        <p:spPr>
          <a:xfrm>
            <a:off x="366395" y="1252855"/>
            <a:ext cx="11283315" cy="43516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en-US" altLang="zh-CN" sz="3110" b="1" dirty="0" err="1">
                <a:solidFill>
                  <a:srgbClr val="5F493F"/>
                </a:solidFill>
                <a:latin typeface="Times New Roman Bold" panose="02020603050405020304" charset="0"/>
                <a:ea typeface="Times New Roman" panose="02020603050405020304" pitchFamily="18" charset="0"/>
                <a:cs typeface="Times New Roman" panose="02020603050405020304" pitchFamily="18" charset="0"/>
              </a:rPr>
              <a:t>使用方法总结</a:t>
            </a:r>
            <a:endParaRPr lang="en-US" altLang="zh-CN" sz="3110" b="1" dirty="0">
              <a:solidFill>
                <a:srgbClr val="5F493F"/>
              </a:solidFill>
              <a:latin typeface="Times New Roman Bold" panose="02020603050405020304" charset="0"/>
              <a:ea typeface="Times New Roman" panose="02020603050405020304" pitchFamily="18" charset="0"/>
              <a:cs typeface="Times New Roman" panose="02020603050405020304" pitchFamily="18" charset="0"/>
            </a:endParaRPr>
          </a:p>
          <a:p>
            <a:pPr marL="0" indent="0">
              <a:buNone/>
            </a:pPr>
            <a:r>
              <a:rPr lang="en-US" altLang="zh-CN" sz="2400" dirty="0" err="1">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I.规则学习和强化学习：用于建立基于历史数据和规则的模型，适用于数据量较小的情况下</a:t>
            </a:r>
            <a:r>
              <a:rPr lang="en-US" altLang="zh-CN" sz="24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altLang="zh-CN" sz="24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buNone/>
            </a:pPr>
            <a:endParaRPr lang="en-US" altLang="zh-CN"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pPr algn="l">
              <a:buFont typeface="Arial" panose="020B0604020202090204" pitchFamily="34" charset="0"/>
              <a:buChar char="•"/>
            </a:pPr>
            <a:r>
              <a:rPr lang="zh-CN" altLang="en-US" dirty="0">
                <a:solidFill>
                  <a:srgbClr val="5F493F"/>
                </a:solidFill>
                <a:latin typeface="Times New Roman" panose="02020603050405020304" pitchFamily="18" charset="0"/>
                <a:cs typeface="Times New Roman" panose="02020603050405020304" pitchFamily="18" charset="0"/>
              </a:rPr>
              <a:t>规则学习：这种方法依赖于从历史数据中提取的规则或模式。它适用于数据量较小的情况，因为小数据集更容易通过规则进行概括和理解。</a:t>
            </a:r>
            <a:endParaRPr lang="zh-CN" altLang="en-US" dirty="0">
              <a:solidFill>
                <a:srgbClr val="5F493F"/>
              </a:solidFill>
              <a:latin typeface="Times New Roman" panose="02020603050405020304" pitchFamily="18" charset="0"/>
              <a:cs typeface="Times New Roman" panose="02020603050405020304" pitchFamily="18" charset="0"/>
            </a:endParaRPr>
          </a:p>
          <a:p>
            <a:pPr algn="l">
              <a:buFont typeface="Arial" panose="020B0604020202090204" pitchFamily="34" charset="0"/>
              <a:buChar char="•"/>
            </a:pPr>
            <a:r>
              <a:rPr lang="zh-CN" altLang="en-US" dirty="0">
                <a:solidFill>
                  <a:srgbClr val="5F493F"/>
                </a:solidFill>
                <a:latin typeface="Times New Roman" panose="02020603050405020304" pitchFamily="18" charset="0"/>
                <a:cs typeface="Times New Roman" panose="02020603050405020304" pitchFamily="18" charset="0"/>
              </a:rPr>
              <a:t>强化学习：这是一种通过奖励和惩罚来训练模型做出决策的方法。它通常用于需要模型不断学习和适应环境的场景，如游戏或机器人控制</a:t>
            </a:r>
            <a:r>
              <a:rPr lang="zh-CN" altLang="en-US" b="0" i="0" dirty="0">
                <a:solidFill>
                  <a:srgbClr val="060607"/>
                </a:solidFill>
                <a:effectLst/>
                <a:latin typeface="-apple-system"/>
              </a:rPr>
              <a:t>。</a:t>
            </a:r>
            <a:endParaRPr lang="zh-CN" altLang="en-US" b="0" i="0" dirty="0">
              <a:solidFill>
                <a:srgbClr val="060607"/>
              </a:solidFill>
              <a:effectLst/>
              <a:latin typeface="-apple-system"/>
            </a:endParaRPr>
          </a:p>
          <a:p>
            <a:pPr marL="0" indent="0">
              <a:buNone/>
            </a:pPr>
            <a:endParaRPr lang="en-US" altLang="zh-CN" sz="24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4122653" cy="530492"/>
            <a:chOff x="4299773" y="1452059"/>
            <a:chExt cx="4122653" cy="530492"/>
          </a:xfrm>
        </p:grpSpPr>
        <p:sp>
          <p:nvSpPr>
            <p:cNvPr id="9" name="矩形 8"/>
            <p:cNvSpPr/>
            <p:nvPr/>
          </p:nvSpPr>
          <p:spPr>
            <a:xfrm>
              <a:off x="4955326" y="1486472"/>
              <a:ext cx="3467100" cy="460375"/>
            </a:xfrm>
            <a:prstGeom prst="rect">
              <a:avLst/>
            </a:prstGeom>
          </p:spPr>
          <p:txBody>
            <a:bodyPr wrap="none">
              <a:spAutoFit/>
            </a:bodyPr>
            <a:lstStyle/>
            <a:p>
              <a:pPr>
                <a:spcBef>
                  <a:spcPts val="1200"/>
                </a:spcBef>
              </a:pPr>
              <a:r>
                <a:rPr lang="en-US" altLang="zh-CN" sz="2400" b="1" dirty="0">
                  <a:latin typeface="黑体" panose="02010609060101010101" pitchFamily="49" charset="-122"/>
                  <a:ea typeface="黑体" panose="02010609060101010101" pitchFamily="49" charset="-122"/>
                </a:rPr>
                <a:t>Related Work: SquiRL</a:t>
              </a:r>
              <a:endParaRPr lang="zh-CN" altLang="en-US" sz="2400" b="1" dirty="0">
                <a:latin typeface="黑体" panose="02010609060101010101" pitchFamily="49" charset="-122"/>
                <a:ea typeface="黑体" panose="02010609060101010101" pitchFamily="49" charset="-122"/>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3200" b="1" dirty="0">
                    <a:solidFill>
                      <a:srgbClr val="0070C0"/>
                    </a:solidFill>
                  </a:rPr>
                  <a:t>2</a:t>
                </a:r>
                <a:endParaRPr lang="zh-SG" altLang="en-US" b="1" dirty="0">
                  <a:solidFill>
                    <a:srgbClr val="0070C0"/>
                  </a:solidFill>
                </a:endParaRPr>
              </a:p>
            </p:txBody>
          </p:sp>
        </p:grpSp>
      </p:grpSp>
      <p:cxnSp>
        <p:nvCxnSpPr>
          <p:cNvPr id="14" name="直接连接符 13"/>
          <p:cNvCxnSpPr/>
          <p:nvPr/>
        </p:nvCxnSpPr>
        <p:spPr>
          <a:xfrm flipV="1">
            <a:off x="4258291" y="427060"/>
            <a:ext cx="6541164" cy="4956"/>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1048600" name="内容占位符 2"/>
          <p:cNvSpPr>
            <a:spLocks noGrp="1"/>
          </p:cNvSpPr>
          <p:nvPr>
            <p:custDataLst>
              <p:tags r:id="rId1"/>
            </p:custDataLst>
          </p:nvPr>
        </p:nvSpPr>
        <p:spPr>
          <a:xfrm>
            <a:off x="366395" y="1252855"/>
            <a:ext cx="11283315" cy="43516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en-US" altLang="zh-CN" sz="3110" b="1" dirty="0" err="1">
                <a:solidFill>
                  <a:srgbClr val="5F493F"/>
                </a:solidFill>
                <a:latin typeface="Times New Roman Bold" panose="02020603050405020304" charset="0"/>
                <a:ea typeface="Times New Roman" panose="02020603050405020304" pitchFamily="18" charset="0"/>
                <a:cs typeface="Times New Roman" panose="02020603050405020304" pitchFamily="18" charset="0"/>
              </a:rPr>
              <a:t>使用方法总结</a:t>
            </a:r>
            <a:endParaRPr lang="en-US" altLang="zh-CN" sz="3110" b="1" dirty="0">
              <a:solidFill>
                <a:srgbClr val="5F493F"/>
              </a:solidFill>
              <a:latin typeface="Times New Roman Bold" panose="02020603050405020304" charset="0"/>
              <a:ea typeface="Times New Roman" panose="02020603050405020304" pitchFamily="18" charset="0"/>
              <a:cs typeface="Times New Roman" panose="02020603050405020304" pitchFamily="18" charset="0"/>
            </a:endParaRPr>
          </a:p>
          <a:p>
            <a:pPr marL="0" indent="0">
              <a:buNone/>
            </a:pPr>
            <a:r>
              <a:rPr lang="en-US" altLang="zh-CN" sz="24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II.PLS </a:t>
            </a:r>
            <a:r>
              <a:rPr lang="en-US" altLang="zh-CN" sz="2400" dirty="0" err="1">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回归和决策树：结合回归和分类方法，能处理更复杂的特征集合，适用于更大规模和复杂的数据集</a:t>
            </a:r>
            <a:r>
              <a:rPr lang="en-US" altLang="zh-CN" sz="24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altLang="zh-CN" sz="24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buNone/>
            </a:pPr>
            <a:endParaRPr lang="en-US" altLang="zh-CN"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pPr algn="l">
              <a:buFont typeface="Arial" panose="020B0604020202090204" pitchFamily="34" charset="0"/>
              <a:buChar char="•"/>
            </a:pPr>
            <a:r>
              <a:rPr lang="en-GB" altLang="zh-CN" dirty="0">
                <a:solidFill>
                  <a:srgbClr val="5F493F"/>
                </a:solidFill>
                <a:latin typeface="Times New Roman" panose="02020603050405020304" pitchFamily="18" charset="0"/>
                <a:cs typeface="Times New Roman" panose="02020603050405020304" pitchFamily="18" charset="0"/>
              </a:rPr>
              <a:t>PLS</a:t>
            </a:r>
            <a:r>
              <a:rPr lang="zh-CN" altLang="en-US" dirty="0">
                <a:solidFill>
                  <a:srgbClr val="5F493F"/>
                </a:solidFill>
                <a:latin typeface="Times New Roman" panose="02020603050405020304" pitchFamily="18" charset="0"/>
                <a:cs typeface="Times New Roman" panose="02020603050405020304" pitchFamily="18" charset="0"/>
              </a:rPr>
              <a:t>回归（偏最小二乘回归）：这是一种统计技术，用于在预测变量和响应变量之间建立关系，特别是在变量之间存在多重共线性时。它适用于更大规模的数据集，因为它可以处理复杂的特征集合。</a:t>
            </a:r>
            <a:endParaRPr lang="zh-CN" altLang="en-US" dirty="0">
              <a:solidFill>
                <a:srgbClr val="5F493F"/>
              </a:solidFill>
              <a:latin typeface="Times New Roman" panose="02020603050405020304" pitchFamily="18" charset="0"/>
              <a:cs typeface="Times New Roman" panose="02020603050405020304" pitchFamily="18" charset="0"/>
            </a:endParaRPr>
          </a:p>
          <a:p>
            <a:pPr algn="l">
              <a:buFont typeface="Arial" panose="020B0604020202090204" pitchFamily="34" charset="0"/>
              <a:buChar char="•"/>
            </a:pPr>
            <a:r>
              <a:rPr lang="zh-CN" altLang="en-US" dirty="0">
                <a:solidFill>
                  <a:srgbClr val="5F493F"/>
                </a:solidFill>
                <a:latin typeface="Times New Roman" panose="02020603050405020304" pitchFamily="18" charset="0"/>
                <a:cs typeface="Times New Roman" panose="02020603050405020304" pitchFamily="18" charset="0"/>
              </a:rPr>
              <a:t>决策树：这是一种分类和回归方法，通过一系列问题将数据分割成不同的组，直到达到一个决策点。决策树易于理解和解释，适用于处理复杂的数据结构。</a:t>
            </a:r>
            <a:endParaRPr lang="zh-CN" altLang="en-US" dirty="0">
              <a:solidFill>
                <a:srgbClr val="5F493F"/>
              </a:solidFill>
              <a:latin typeface="Times New Roman" panose="02020603050405020304" pitchFamily="18" charset="0"/>
              <a:cs typeface="Times New Roman" panose="02020603050405020304" pitchFamily="18" charset="0"/>
            </a:endParaRPr>
          </a:p>
          <a:p>
            <a:pPr marL="0" indent="0">
              <a:buNone/>
            </a:pPr>
            <a:endParaRPr lang="en-US" altLang="zh-CN" sz="24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4122653" cy="530492"/>
            <a:chOff x="4299773" y="1452059"/>
            <a:chExt cx="4122653" cy="530492"/>
          </a:xfrm>
        </p:grpSpPr>
        <p:sp>
          <p:nvSpPr>
            <p:cNvPr id="9" name="矩形 8"/>
            <p:cNvSpPr/>
            <p:nvPr/>
          </p:nvSpPr>
          <p:spPr>
            <a:xfrm>
              <a:off x="4955326" y="1486472"/>
              <a:ext cx="3467100" cy="460375"/>
            </a:xfrm>
            <a:prstGeom prst="rect">
              <a:avLst/>
            </a:prstGeom>
          </p:spPr>
          <p:txBody>
            <a:bodyPr wrap="none">
              <a:spAutoFit/>
            </a:bodyPr>
            <a:lstStyle/>
            <a:p>
              <a:pPr>
                <a:spcBef>
                  <a:spcPts val="1200"/>
                </a:spcBef>
              </a:pPr>
              <a:r>
                <a:rPr lang="en-US" altLang="zh-CN" sz="2400" b="1" dirty="0">
                  <a:latin typeface="黑体" panose="02010609060101010101" pitchFamily="49" charset="-122"/>
                  <a:ea typeface="黑体" panose="02010609060101010101" pitchFamily="49" charset="-122"/>
                </a:rPr>
                <a:t>Related Work: SquiRL</a:t>
              </a:r>
              <a:endParaRPr lang="zh-CN" altLang="en-US" sz="2400" b="1" dirty="0">
                <a:latin typeface="黑体" panose="02010609060101010101" pitchFamily="49" charset="-122"/>
                <a:ea typeface="黑体" panose="02010609060101010101" pitchFamily="49" charset="-122"/>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3200" b="1" dirty="0">
                    <a:solidFill>
                      <a:srgbClr val="0070C0"/>
                    </a:solidFill>
                  </a:rPr>
                  <a:t>2</a:t>
                </a:r>
                <a:endParaRPr lang="zh-SG" altLang="en-US" b="1" dirty="0">
                  <a:solidFill>
                    <a:srgbClr val="0070C0"/>
                  </a:solidFill>
                </a:endParaRPr>
              </a:p>
            </p:txBody>
          </p:sp>
        </p:grpSp>
      </p:grpSp>
      <p:cxnSp>
        <p:nvCxnSpPr>
          <p:cNvPr id="14" name="直接连接符 13"/>
          <p:cNvCxnSpPr/>
          <p:nvPr/>
        </p:nvCxnSpPr>
        <p:spPr>
          <a:xfrm flipV="1">
            <a:off x="4258291" y="427060"/>
            <a:ext cx="6541164" cy="4956"/>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1048600" name="内容占位符 2"/>
          <p:cNvSpPr>
            <a:spLocks noGrp="1"/>
          </p:cNvSpPr>
          <p:nvPr>
            <p:custDataLst>
              <p:tags r:id="rId1"/>
            </p:custDataLst>
          </p:nvPr>
        </p:nvSpPr>
        <p:spPr>
          <a:xfrm>
            <a:off x="366395" y="1252855"/>
            <a:ext cx="11283315" cy="435165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en-US" altLang="zh-CN" sz="3110" b="1" dirty="0" err="1">
                <a:solidFill>
                  <a:srgbClr val="5F493F"/>
                </a:solidFill>
                <a:latin typeface="Times New Roman Bold" panose="02020603050405020304" charset="0"/>
                <a:ea typeface="Times New Roman" panose="02020603050405020304" pitchFamily="18" charset="0"/>
                <a:cs typeface="Times New Roman" panose="02020603050405020304" pitchFamily="18" charset="0"/>
              </a:rPr>
              <a:t>使用方法总结</a:t>
            </a:r>
            <a:endParaRPr lang="en-US" altLang="zh-CN" sz="3110" b="1" dirty="0">
              <a:solidFill>
                <a:srgbClr val="5F493F"/>
              </a:solidFill>
              <a:latin typeface="Times New Roman Bold" panose="02020603050405020304" charset="0"/>
              <a:ea typeface="Times New Roman" panose="02020603050405020304" pitchFamily="18" charset="0"/>
              <a:cs typeface="Times New Roman" panose="02020603050405020304" pitchFamily="18" charset="0"/>
            </a:endParaRPr>
          </a:p>
          <a:p>
            <a:pPr marL="0" indent="0">
              <a:buNone/>
            </a:pPr>
            <a:r>
              <a:rPr lang="en-US" altLang="zh-CN" sz="2400" dirty="0" err="1">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III.基于回归和分类的建模：使用多种机器学习模型，如</a:t>
            </a:r>
            <a:r>
              <a:rPr lang="en-US" altLang="zh-CN" sz="24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 Naive-Bayes </a:t>
            </a:r>
            <a:r>
              <a:rPr lang="en-US" altLang="zh-CN" sz="2400" dirty="0" err="1">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技术和随机森林，适用于高准确率需求的场景</a:t>
            </a:r>
            <a:r>
              <a:rPr lang="en-US" altLang="zh-CN" sz="24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altLang="zh-CN" sz="24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buNone/>
            </a:pPr>
            <a:endParaRPr lang="en-US" altLang="zh-CN"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pPr algn="l">
              <a:buFont typeface="Arial" panose="020B0604020202090204" pitchFamily="34" charset="0"/>
              <a:buChar char="•"/>
            </a:pPr>
            <a:r>
              <a:rPr lang="zh-CN" altLang="en-US" dirty="0">
                <a:solidFill>
                  <a:srgbClr val="5F493F"/>
                </a:solidFill>
                <a:latin typeface="Times New Roman" panose="02020603050405020304" pitchFamily="18" charset="0"/>
                <a:cs typeface="Times New Roman" panose="02020603050405020304" pitchFamily="18" charset="0"/>
              </a:rPr>
              <a:t>回归建模：涉及预测一个连续的数值，如房价预测。</a:t>
            </a:r>
            <a:endParaRPr lang="zh-CN" altLang="en-US" dirty="0">
              <a:solidFill>
                <a:srgbClr val="5F493F"/>
              </a:solidFill>
              <a:latin typeface="Times New Roman" panose="02020603050405020304" pitchFamily="18" charset="0"/>
              <a:cs typeface="Times New Roman" panose="02020603050405020304" pitchFamily="18" charset="0"/>
            </a:endParaRPr>
          </a:p>
          <a:p>
            <a:pPr algn="l">
              <a:buFont typeface="Arial" panose="020B0604020202090204" pitchFamily="34" charset="0"/>
              <a:buChar char="•"/>
            </a:pPr>
            <a:r>
              <a:rPr lang="zh-CN" altLang="en-US" dirty="0">
                <a:solidFill>
                  <a:srgbClr val="5F493F"/>
                </a:solidFill>
                <a:latin typeface="Times New Roman" panose="02020603050405020304" pitchFamily="18" charset="0"/>
                <a:cs typeface="Times New Roman" panose="02020603050405020304" pitchFamily="18" charset="0"/>
              </a:rPr>
              <a:t>分类建模：涉及预测一个类别标签，如垃圾邮件检测。</a:t>
            </a:r>
            <a:endParaRPr lang="zh-CN" altLang="en-US" dirty="0">
              <a:solidFill>
                <a:srgbClr val="5F493F"/>
              </a:solidFill>
              <a:latin typeface="Times New Roman" panose="02020603050405020304" pitchFamily="18" charset="0"/>
              <a:cs typeface="Times New Roman" panose="02020603050405020304" pitchFamily="18" charset="0"/>
            </a:endParaRPr>
          </a:p>
          <a:p>
            <a:pPr algn="l">
              <a:buFont typeface="Arial" panose="020B0604020202090204" pitchFamily="34" charset="0"/>
              <a:buChar char="•"/>
            </a:pPr>
            <a:r>
              <a:rPr lang="en-GB" altLang="zh-CN" dirty="0">
                <a:solidFill>
                  <a:srgbClr val="5F493F"/>
                </a:solidFill>
                <a:latin typeface="Times New Roman" panose="02020603050405020304" pitchFamily="18" charset="0"/>
                <a:cs typeface="Times New Roman" panose="02020603050405020304" pitchFamily="18" charset="0"/>
              </a:rPr>
              <a:t>Naive-Bayes</a:t>
            </a:r>
            <a:r>
              <a:rPr lang="zh-CN" altLang="en-GB" dirty="0">
                <a:solidFill>
                  <a:srgbClr val="5F493F"/>
                </a:solidFill>
                <a:latin typeface="Times New Roman" panose="02020603050405020304" pitchFamily="18" charset="0"/>
                <a:cs typeface="Times New Roman" panose="02020603050405020304" pitchFamily="18" charset="0"/>
              </a:rPr>
              <a:t>：</a:t>
            </a:r>
            <a:r>
              <a:rPr lang="zh-CN" altLang="en-US" dirty="0">
                <a:solidFill>
                  <a:srgbClr val="5F493F"/>
                </a:solidFill>
                <a:latin typeface="Times New Roman" panose="02020603050405020304" pitchFamily="18" charset="0"/>
                <a:cs typeface="Times New Roman" panose="02020603050405020304" pitchFamily="18" charset="0"/>
              </a:rPr>
              <a:t>这是一种基于贝叶斯定理的分类方法，它假设特征之间相互独立，适用于大量特征的数据集。</a:t>
            </a:r>
            <a:endParaRPr lang="zh-CN" altLang="en-US" dirty="0">
              <a:solidFill>
                <a:srgbClr val="5F493F"/>
              </a:solidFill>
              <a:latin typeface="Times New Roman" panose="02020603050405020304" pitchFamily="18" charset="0"/>
              <a:cs typeface="Times New Roman" panose="02020603050405020304" pitchFamily="18" charset="0"/>
            </a:endParaRPr>
          </a:p>
          <a:p>
            <a:pPr algn="l">
              <a:buFont typeface="Arial" panose="020B0604020202090204" pitchFamily="34" charset="0"/>
              <a:buChar char="•"/>
            </a:pPr>
            <a:r>
              <a:rPr lang="zh-CN" altLang="en-US" dirty="0">
                <a:solidFill>
                  <a:srgbClr val="5F493F"/>
                </a:solidFill>
                <a:latin typeface="Times New Roman" panose="02020603050405020304" pitchFamily="18" charset="0"/>
                <a:cs typeface="Times New Roman" panose="02020603050405020304" pitchFamily="18" charset="0"/>
              </a:rPr>
              <a:t>随机森林：这是一种集成学习方法，通过构建多个决策树并将它们的预测结果结合起来，以提高模型的准确性和稳健性。</a:t>
            </a:r>
            <a:endParaRPr lang="zh-CN" altLang="en-US" b="0" i="0" dirty="0">
              <a:solidFill>
                <a:srgbClr val="060607"/>
              </a:solidFill>
              <a:effectLst/>
              <a:latin typeface="-apple-system"/>
            </a:endParaRPr>
          </a:p>
          <a:p>
            <a:pPr marL="0" indent="0">
              <a:buNone/>
            </a:pPr>
            <a:endParaRPr lang="en-US" altLang="zh-CN" sz="24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4122653" cy="530492"/>
            <a:chOff x="4299773" y="1452059"/>
            <a:chExt cx="4122653" cy="530492"/>
          </a:xfrm>
        </p:grpSpPr>
        <p:sp>
          <p:nvSpPr>
            <p:cNvPr id="9" name="矩形 8"/>
            <p:cNvSpPr/>
            <p:nvPr/>
          </p:nvSpPr>
          <p:spPr>
            <a:xfrm>
              <a:off x="4955326" y="1486472"/>
              <a:ext cx="3467100" cy="460375"/>
            </a:xfrm>
            <a:prstGeom prst="rect">
              <a:avLst/>
            </a:prstGeom>
          </p:spPr>
          <p:txBody>
            <a:bodyPr wrap="none">
              <a:spAutoFit/>
            </a:bodyPr>
            <a:lstStyle/>
            <a:p>
              <a:pPr>
                <a:spcBef>
                  <a:spcPts val="1200"/>
                </a:spcBef>
              </a:pPr>
              <a:r>
                <a:rPr lang="en-US" altLang="zh-CN" sz="2400" b="1" dirty="0">
                  <a:latin typeface="黑体" panose="02010609060101010101" pitchFamily="49" charset="-122"/>
                  <a:ea typeface="黑体" panose="02010609060101010101" pitchFamily="49" charset="-122"/>
                </a:rPr>
                <a:t>Related Work: SquiRL</a:t>
              </a:r>
              <a:endParaRPr lang="zh-CN" altLang="en-US" sz="2400" b="1" dirty="0">
                <a:latin typeface="黑体" panose="02010609060101010101" pitchFamily="49" charset="-122"/>
                <a:ea typeface="黑体" panose="02010609060101010101" pitchFamily="49" charset="-122"/>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3200" b="1" dirty="0">
                    <a:solidFill>
                      <a:srgbClr val="0070C0"/>
                    </a:solidFill>
                  </a:rPr>
                  <a:t>2</a:t>
                </a:r>
                <a:endParaRPr lang="zh-SG" altLang="en-US" b="1" dirty="0">
                  <a:solidFill>
                    <a:srgbClr val="0070C0"/>
                  </a:solidFill>
                </a:endParaRPr>
              </a:p>
            </p:txBody>
          </p:sp>
        </p:grpSp>
      </p:grpSp>
      <p:cxnSp>
        <p:nvCxnSpPr>
          <p:cNvPr id="14" name="直接连接符 13"/>
          <p:cNvCxnSpPr/>
          <p:nvPr/>
        </p:nvCxnSpPr>
        <p:spPr>
          <a:xfrm flipV="1">
            <a:off x="4258291" y="427060"/>
            <a:ext cx="6541164" cy="4956"/>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1048600" name="内容占位符 2"/>
          <p:cNvSpPr>
            <a:spLocks noGrp="1"/>
          </p:cNvSpPr>
          <p:nvPr>
            <p:custDataLst>
              <p:tags r:id="rId1"/>
            </p:custDataLst>
          </p:nvPr>
        </p:nvSpPr>
        <p:spPr>
          <a:xfrm>
            <a:off x="366395" y="1252855"/>
            <a:ext cx="11283315" cy="435165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en-US" altLang="zh-CN" sz="3110" b="1" dirty="0" err="1">
                <a:solidFill>
                  <a:srgbClr val="5F493F"/>
                </a:solidFill>
                <a:latin typeface="Times New Roman Bold" panose="02020603050405020304" charset="0"/>
                <a:ea typeface="Times New Roman" panose="02020603050405020304" pitchFamily="18" charset="0"/>
                <a:cs typeface="Times New Roman" panose="02020603050405020304" pitchFamily="18" charset="0"/>
              </a:rPr>
              <a:t>使用方法总结</a:t>
            </a:r>
            <a:endParaRPr lang="en-US" altLang="zh-CN" sz="3110" b="1" dirty="0">
              <a:solidFill>
                <a:srgbClr val="5F493F"/>
              </a:solidFill>
              <a:latin typeface="Times New Roman Bold" panose="02020603050405020304" charset="0"/>
              <a:ea typeface="Times New Roman" panose="02020603050405020304" pitchFamily="18" charset="0"/>
              <a:cs typeface="Times New Roman" panose="02020603050405020304" pitchFamily="18" charset="0"/>
            </a:endParaRPr>
          </a:p>
          <a:p>
            <a:pPr marL="0" indent="0">
              <a:buNone/>
            </a:pPr>
            <a:r>
              <a:rPr lang="en-US" altLang="zh-CN" sz="2400" dirty="0" err="1">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IV.集成学习算法：通过多种算法的集成，如</a:t>
            </a:r>
            <a:r>
              <a:rPr lang="en-US" altLang="zh-CN" sz="24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2400" dirty="0" err="1">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K-最近邻、随机森林和贝叶斯网络，能够提高预测精度，适用于复杂和多变的市场环境</a:t>
            </a:r>
            <a:r>
              <a:rPr lang="en-US" altLang="zh-CN" sz="24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altLang="zh-CN" sz="24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buNone/>
            </a:pPr>
            <a:endParaRPr lang="en-US" altLang="zh-CN"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pPr algn="l">
              <a:buFont typeface="Arial" panose="020B0604020202090204" pitchFamily="34" charset="0"/>
              <a:buChar char="•"/>
            </a:pPr>
            <a:r>
              <a:rPr lang="zh-CN" altLang="en-US" dirty="0">
                <a:solidFill>
                  <a:srgbClr val="5F493F"/>
                </a:solidFill>
                <a:latin typeface="Times New Roman" panose="02020603050405020304" pitchFamily="18" charset="0"/>
                <a:cs typeface="Times New Roman" panose="02020603050405020304" pitchFamily="18" charset="0"/>
              </a:rPr>
              <a:t>集成学习通过结合多个模型来提高预测的准确性。例如：</a:t>
            </a:r>
            <a:endParaRPr lang="zh-CN" altLang="en-US" dirty="0">
              <a:solidFill>
                <a:srgbClr val="5F493F"/>
              </a:solidFill>
              <a:latin typeface="Times New Roman" panose="02020603050405020304" pitchFamily="18" charset="0"/>
              <a:cs typeface="Times New Roman" panose="02020603050405020304" pitchFamily="18" charset="0"/>
            </a:endParaRPr>
          </a:p>
          <a:p>
            <a:pPr marL="742950" lvl="1" indent="-285750" algn="l">
              <a:buFont typeface="Arial" panose="020B0604020202090204" pitchFamily="34" charset="0"/>
              <a:buChar char="•"/>
            </a:pPr>
            <a:r>
              <a:rPr lang="en-GB" altLang="zh-CN" sz="2800" dirty="0">
                <a:solidFill>
                  <a:srgbClr val="5F493F"/>
                </a:solidFill>
                <a:latin typeface="Times New Roman" panose="02020603050405020304" pitchFamily="18" charset="0"/>
                <a:cs typeface="Times New Roman" panose="02020603050405020304" pitchFamily="18" charset="0"/>
              </a:rPr>
              <a:t>K-</a:t>
            </a:r>
            <a:r>
              <a:rPr lang="zh-CN" altLang="en-US" sz="2800" dirty="0">
                <a:solidFill>
                  <a:srgbClr val="5F493F"/>
                </a:solidFill>
                <a:latin typeface="Times New Roman" panose="02020603050405020304" pitchFamily="18" charset="0"/>
                <a:cs typeface="Times New Roman" panose="02020603050405020304" pitchFamily="18" charset="0"/>
              </a:rPr>
              <a:t>最近邻（</a:t>
            </a:r>
            <a:r>
              <a:rPr lang="en-GB" altLang="zh-CN" sz="2800" dirty="0">
                <a:solidFill>
                  <a:srgbClr val="5F493F"/>
                </a:solidFill>
                <a:latin typeface="Times New Roman" panose="02020603050405020304" pitchFamily="18" charset="0"/>
                <a:cs typeface="Times New Roman" panose="02020603050405020304" pitchFamily="18" charset="0"/>
              </a:rPr>
              <a:t>KNN</a:t>
            </a:r>
            <a:r>
              <a:rPr lang="zh-CN" altLang="en-GB" sz="2800" dirty="0">
                <a:solidFill>
                  <a:srgbClr val="5F493F"/>
                </a:solidFill>
                <a:latin typeface="Times New Roman" panose="02020603050405020304" pitchFamily="18" charset="0"/>
                <a:cs typeface="Times New Roman" panose="02020603050405020304" pitchFamily="18" charset="0"/>
              </a:rPr>
              <a:t>）：</a:t>
            </a:r>
            <a:r>
              <a:rPr lang="zh-CN" altLang="en-US" sz="2800" dirty="0">
                <a:solidFill>
                  <a:srgbClr val="5F493F"/>
                </a:solidFill>
                <a:latin typeface="Times New Roman" panose="02020603050405020304" pitchFamily="18" charset="0"/>
                <a:cs typeface="Times New Roman" panose="02020603050405020304" pitchFamily="18" charset="0"/>
              </a:rPr>
              <a:t>根据最近的</a:t>
            </a:r>
            <a:r>
              <a:rPr lang="en-GB" altLang="zh-CN" sz="2800" dirty="0">
                <a:solidFill>
                  <a:srgbClr val="5F493F"/>
                </a:solidFill>
                <a:latin typeface="Times New Roman" panose="02020603050405020304" pitchFamily="18" charset="0"/>
                <a:cs typeface="Times New Roman" panose="02020603050405020304" pitchFamily="18" charset="0"/>
              </a:rPr>
              <a:t>K</a:t>
            </a:r>
            <a:r>
              <a:rPr lang="zh-CN" altLang="en-US" sz="2800" dirty="0">
                <a:solidFill>
                  <a:srgbClr val="5F493F"/>
                </a:solidFill>
                <a:latin typeface="Times New Roman" panose="02020603050405020304" pitchFamily="18" charset="0"/>
                <a:cs typeface="Times New Roman" panose="02020603050405020304" pitchFamily="18" charset="0"/>
              </a:rPr>
              <a:t>个邻居的属性来预测新数据点的属性。</a:t>
            </a:r>
            <a:endParaRPr lang="zh-CN" altLang="en-US" sz="2800" dirty="0">
              <a:solidFill>
                <a:srgbClr val="5F493F"/>
              </a:solidFill>
              <a:latin typeface="Times New Roman" panose="02020603050405020304" pitchFamily="18" charset="0"/>
              <a:cs typeface="Times New Roman" panose="02020603050405020304" pitchFamily="18" charset="0"/>
            </a:endParaRPr>
          </a:p>
          <a:p>
            <a:pPr marL="742950" lvl="1" indent="-285750" algn="l">
              <a:buFont typeface="Arial" panose="020B0604020202090204" pitchFamily="34" charset="0"/>
              <a:buChar char="•"/>
            </a:pPr>
            <a:r>
              <a:rPr lang="zh-CN" altLang="en-US" sz="2800" dirty="0">
                <a:solidFill>
                  <a:srgbClr val="5F493F"/>
                </a:solidFill>
                <a:latin typeface="Times New Roman" panose="02020603050405020304" pitchFamily="18" charset="0"/>
                <a:cs typeface="Times New Roman" panose="02020603050405020304" pitchFamily="18" charset="0"/>
              </a:rPr>
              <a:t>随机森林：如前所述，是一种强大的集成方法。</a:t>
            </a:r>
            <a:endParaRPr lang="zh-CN" altLang="en-US" sz="2800" dirty="0">
              <a:solidFill>
                <a:srgbClr val="5F493F"/>
              </a:solidFill>
              <a:latin typeface="Times New Roman" panose="02020603050405020304" pitchFamily="18" charset="0"/>
              <a:cs typeface="Times New Roman" panose="02020603050405020304" pitchFamily="18" charset="0"/>
            </a:endParaRPr>
          </a:p>
          <a:p>
            <a:pPr marL="742950" lvl="1" indent="-285750" algn="l">
              <a:buFont typeface="Arial" panose="020B0604020202090204" pitchFamily="34" charset="0"/>
              <a:buChar char="•"/>
            </a:pPr>
            <a:r>
              <a:rPr lang="zh-CN" altLang="en-US" sz="2800" dirty="0">
                <a:solidFill>
                  <a:srgbClr val="5F493F"/>
                </a:solidFill>
                <a:latin typeface="Times New Roman" panose="02020603050405020304" pitchFamily="18" charset="0"/>
                <a:cs typeface="Times New Roman" panose="02020603050405020304" pitchFamily="18" charset="0"/>
              </a:rPr>
              <a:t>贝叶斯网络：一种概率图模型，用于表示变量之间的概率关系。</a:t>
            </a:r>
            <a:endParaRPr lang="zh-CN" altLang="en-US" sz="2800" dirty="0">
              <a:solidFill>
                <a:srgbClr val="5F493F"/>
              </a:solidFill>
              <a:latin typeface="Times New Roman" panose="02020603050405020304" pitchFamily="18" charset="0"/>
              <a:cs typeface="Times New Roman" panose="02020603050405020304" pitchFamily="18" charset="0"/>
            </a:endParaRPr>
          </a:p>
          <a:p>
            <a:pPr algn="l">
              <a:buFont typeface="Arial" panose="020B0604020202090204" pitchFamily="34" charset="0"/>
              <a:buChar char="•"/>
            </a:pPr>
            <a:r>
              <a:rPr lang="zh-CN" altLang="en-US" dirty="0">
                <a:solidFill>
                  <a:srgbClr val="5F493F"/>
                </a:solidFill>
                <a:latin typeface="Times New Roman" panose="02020603050405020304" pitchFamily="18" charset="0"/>
                <a:cs typeface="Times New Roman" panose="02020603050405020304" pitchFamily="18" charset="0"/>
              </a:rPr>
              <a:t>集成方法特别适用于复杂和多变的环境，因为它们可以减少模型的过拟合风险。</a:t>
            </a:r>
            <a:endParaRPr lang="zh-CN" altLang="en-US" dirty="0">
              <a:solidFill>
                <a:srgbClr val="5F493F"/>
              </a:solidFill>
              <a:latin typeface="Times New Roman" panose="02020603050405020304" pitchFamily="18" charset="0"/>
              <a:cs typeface="Times New Roman" panose="02020603050405020304" pitchFamily="18" charset="0"/>
            </a:endParaRPr>
          </a:p>
          <a:p>
            <a:pPr marL="0" indent="0">
              <a:buNone/>
            </a:pPr>
            <a:endParaRPr lang="en-US" altLang="zh-CN" sz="24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4122653" cy="530492"/>
            <a:chOff x="4299773" y="1452059"/>
            <a:chExt cx="4122653" cy="530492"/>
          </a:xfrm>
        </p:grpSpPr>
        <p:sp>
          <p:nvSpPr>
            <p:cNvPr id="9" name="矩形 8"/>
            <p:cNvSpPr/>
            <p:nvPr/>
          </p:nvSpPr>
          <p:spPr>
            <a:xfrm>
              <a:off x="4955326" y="1486472"/>
              <a:ext cx="3467100" cy="460375"/>
            </a:xfrm>
            <a:prstGeom prst="rect">
              <a:avLst/>
            </a:prstGeom>
          </p:spPr>
          <p:txBody>
            <a:bodyPr wrap="none">
              <a:spAutoFit/>
            </a:bodyPr>
            <a:lstStyle/>
            <a:p>
              <a:pPr>
                <a:spcBef>
                  <a:spcPts val="1200"/>
                </a:spcBef>
              </a:pPr>
              <a:r>
                <a:rPr lang="en-US" altLang="zh-CN" sz="2400" b="1" dirty="0">
                  <a:latin typeface="黑体" panose="02010609060101010101" pitchFamily="49" charset="-122"/>
                  <a:ea typeface="黑体" panose="02010609060101010101" pitchFamily="49" charset="-122"/>
                </a:rPr>
                <a:t>Related Work: SquiRL</a:t>
              </a:r>
              <a:endParaRPr lang="zh-CN" altLang="en-US" sz="2400" b="1" dirty="0">
                <a:latin typeface="黑体" panose="02010609060101010101" pitchFamily="49" charset="-122"/>
                <a:ea typeface="黑体" panose="02010609060101010101" pitchFamily="49" charset="-122"/>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3200" b="1" dirty="0">
                    <a:solidFill>
                      <a:srgbClr val="0070C0"/>
                    </a:solidFill>
                  </a:rPr>
                  <a:t>2</a:t>
                </a:r>
                <a:endParaRPr lang="zh-SG" altLang="en-US" b="1" dirty="0">
                  <a:solidFill>
                    <a:srgbClr val="0070C0"/>
                  </a:solidFill>
                </a:endParaRPr>
              </a:p>
            </p:txBody>
          </p:sp>
        </p:grpSp>
      </p:grpSp>
      <p:cxnSp>
        <p:nvCxnSpPr>
          <p:cNvPr id="14" name="直接连接符 13"/>
          <p:cNvCxnSpPr/>
          <p:nvPr/>
        </p:nvCxnSpPr>
        <p:spPr>
          <a:xfrm flipV="1">
            <a:off x="4258291" y="427060"/>
            <a:ext cx="6541164" cy="4956"/>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1048600" name="内容占位符 2"/>
          <p:cNvSpPr>
            <a:spLocks noGrp="1"/>
          </p:cNvSpPr>
          <p:nvPr>
            <p:custDataLst>
              <p:tags r:id="rId1"/>
            </p:custDataLst>
          </p:nvPr>
        </p:nvSpPr>
        <p:spPr>
          <a:xfrm>
            <a:off x="366395" y="1252855"/>
            <a:ext cx="11283315" cy="43516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en-US" altLang="zh-CN" sz="3110" b="1" dirty="0" err="1">
                <a:solidFill>
                  <a:srgbClr val="5F493F"/>
                </a:solidFill>
                <a:latin typeface="Times New Roman Bold" panose="02020603050405020304" charset="0"/>
                <a:ea typeface="Times New Roman" panose="02020603050405020304" pitchFamily="18" charset="0"/>
                <a:cs typeface="Times New Roman" panose="02020603050405020304" pitchFamily="18" charset="0"/>
              </a:rPr>
              <a:t>使用方法总结</a:t>
            </a:r>
            <a:endParaRPr lang="en-US" altLang="zh-CN" sz="3110" b="1" dirty="0">
              <a:solidFill>
                <a:srgbClr val="5F493F"/>
              </a:solidFill>
              <a:latin typeface="Times New Roman Bold" panose="02020603050405020304" charset="0"/>
              <a:ea typeface="Times New Roman" panose="02020603050405020304" pitchFamily="18" charset="0"/>
              <a:cs typeface="Times New Roman" panose="02020603050405020304" pitchFamily="18" charset="0"/>
            </a:endParaRPr>
          </a:p>
          <a:p>
            <a:pPr marL="0" indent="0">
              <a:buNone/>
            </a:pPr>
            <a:r>
              <a:rPr lang="en-US" altLang="zh-CN" sz="2400" dirty="0" err="1">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V.线性分位数混合回归模型：适用于特定条件下的预测，但在更长时间跨度内的效果不佳</a:t>
            </a:r>
            <a:r>
              <a:rPr lang="en-US" altLang="zh-CN" sz="24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altLang="zh-CN" sz="24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buNone/>
            </a:pPr>
            <a:endParaRPr lang="en-US" altLang="zh-CN"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pPr algn="l">
              <a:buFont typeface="Arial" panose="020B0604020202090204" pitchFamily="34" charset="0"/>
              <a:buChar char="•"/>
            </a:pPr>
            <a:r>
              <a:rPr lang="zh-CN" altLang="en-US" sz="2600" dirty="0">
                <a:solidFill>
                  <a:srgbClr val="5F493F"/>
                </a:solidFill>
                <a:latin typeface="Times New Roman" panose="02020603050405020304" pitchFamily="18" charset="0"/>
                <a:cs typeface="Times New Roman" panose="02020603050405020304" pitchFamily="18" charset="0"/>
              </a:rPr>
              <a:t>这是一种统计方法，用于处理具有不同分布的多个子群体的数据。它通过将线性模型与分位数回归相结合来预测不同分位数的响应。</a:t>
            </a:r>
            <a:endParaRPr lang="zh-CN" altLang="en-US" sz="2600" dirty="0">
              <a:solidFill>
                <a:srgbClr val="5F493F"/>
              </a:solidFill>
              <a:latin typeface="Times New Roman" panose="02020603050405020304" pitchFamily="18" charset="0"/>
              <a:cs typeface="Times New Roman" panose="02020603050405020304" pitchFamily="18" charset="0"/>
            </a:endParaRPr>
          </a:p>
          <a:p>
            <a:pPr algn="l">
              <a:buFont typeface="Arial" panose="020B0604020202090204" pitchFamily="34" charset="0"/>
              <a:buChar char="•"/>
            </a:pPr>
            <a:r>
              <a:rPr lang="zh-CN" altLang="en-US" sz="2600" dirty="0">
                <a:solidFill>
                  <a:srgbClr val="5F493F"/>
                </a:solidFill>
                <a:latin typeface="Times New Roman" panose="02020603050405020304" pitchFamily="18" charset="0"/>
                <a:cs typeface="Times New Roman" panose="02020603050405020304" pitchFamily="18" charset="0"/>
              </a:rPr>
              <a:t>这种方法可能在特定条件下表现良好，但可能在长时间跨度内效果不佳，因为它可能无法捕捉到数据中的长期趋势或变化。</a:t>
            </a:r>
            <a:endParaRPr lang="zh-CN" altLang="en-US" sz="2600" dirty="0">
              <a:solidFill>
                <a:srgbClr val="5F493F"/>
              </a:solidFill>
              <a:latin typeface="Times New Roman" panose="02020603050405020304" pitchFamily="18" charset="0"/>
              <a:cs typeface="Times New Roman" panose="02020603050405020304" pitchFamily="18" charset="0"/>
            </a:endParaRPr>
          </a:p>
          <a:p>
            <a:pPr marL="0" indent="0">
              <a:buNone/>
            </a:pPr>
            <a:endParaRPr lang="en-US" altLang="zh-CN" sz="24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243557" y="202421"/>
            <a:ext cx="1724098" cy="5384800"/>
          </a:xfrm>
          <a:prstGeom prst="rect">
            <a:avLst/>
          </a:prstGeom>
          <a:noFill/>
        </p:spPr>
        <p:txBody>
          <a:bodyPr wrap="square" rtlCol="0">
            <a:spAutoFit/>
          </a:bodyPr>
          <a:lstStyle/>
          <a:p>
            <a:r>
              <a:rPr lang="en-US" altLang="zh-SG" sz="34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3</a:t>
            </a:r>
            <a:endParaRPr lang="zh-SG" altLang="en-US" sz="34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cxnSp>
        <p:nvCxnSpPr>
          <p:cNvPr id="6" name="直接连接符 5"/>
          <p:cNvCxnSpPr/>
          <p:nvPr/>
        </p:nvCxnSpPr>
        <p:spPr>
          <a:xfrm>
            <a:off x="1158703" y="4271849"/>
            <a:ext cx="991879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158702" y="4521971"/>
            <a:ext cx="774797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074940" y="3455432"/>
            <a:ext cx="6384925" cy="583565"/>
          </a:xfrm>
          <a:prstGeom prst="rect">
            <a:avLst/>
          </a:prstGeom>
        </p:spPr>
        <p:txBody>
          <a:bodyPr wrap="none">
            <a:spAutoFit/>
          </a:bodyPr>
          <a:lstStyle/>
          <a:p>
            <a:pPr>
              <a:spcBef>
                <a:spcPts val="1200"/>
              </a:spcBef>
            </a:pPr>
            <a:r>
              <a:rPr lang="en-US" altLang="zh-CN" sz="32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Methods and Problem Analysis</a:t>
            </a:r>
            <a:endParaRPr lang="en-US" altLang="zh-CN" sz="32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8" name="文本框 7"/>
          <p:cNvSpPr txBox="1"/>
          <p:nvPr/>
        </p:nvSpPr>
        <p:spPr>
          <a:xfrm>
            <a:off x="1158702" y="4676702"/>
            <a:ext cx="6903374" cy="368300"/>
          </a:xfrm>
          <a:prstGeom prst="rect">
            <a:avLst/>
          </a:prstGeom>
          <a:noFill/>
        </p:spPr>
        <p:txBody>
          <a:bodyPr wrap="square" rtlCol="0">
            <a:spAutoFit/>
          </a:bodyPr>
          <a:lstStyle/>
          <a:p>
            <a:endParaRPr lang="zh-SG" altLang="en-US" dirty="0">
              <a:solidFill>
                <a:schemeClr val="bg1"/>
              </a:solidFill>
            </a:endParaRPr>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custDataLst>
              <p:tags r:id="rId1"/>
            </p:custDataLst>
          </p:nvPr>
        </p:nvGrpSpPr>
        <p:grpSpPr>
          <a:xfrm>
            <a:off x="4299773" y="1082104"/>
            <a:ext cx="2084149" cy="530492"/>
            <a:chOff x="4299773" y="1452059"/>
            <a:chExt cx="2084149" cy="530492"/>
          </a:xfrm>
        </p:grpSpPr>
        <p:sp>
          <p:nvSpPr>
            <p:cNvPr id="9" name="矩形 8"/>
            <p:cNvSpPr/>
            <p:nvPr>
              <p:custDataLst>
                <p:tags r:id="rId2"/>
              </p:custDataLst>
            </p:nvPr>
          </p:nvSpPr>
          <p:spPr>
            <a:xfrm>
              <a:off x="4955326" y="1486472"/>
              <a:ext cx="1428596" cy="461665"/>
            </a:xfrm>
            <a:prstGeom prst="rect">
              <a:avLst/>
            </a:prstGeom>
          </p:spPr>
          <p:txBody>
            <a:bodyPr wrap="none">
              <a:spAutoFit/>
            </a:bodyPr>
            <a:lstStyle/>
            <a:p>
              <a:pPr>
                <a:spcBef>
                  <a:spcPts val="1200"/>
                </a:spcBef>
              </a:pPr>
              <a:r>
                <a:rPr lang="en-US" altLang="zh-CN" sz="2400" b="1" dirty="0">
                  <a:latin typeface="黑体" panose="02010609060101010101" pitchFamily="49" charset="-122"/>
                  <a:ea typeface="黑体" panose="02010609060101010101" pitchFamily="49" charset="-122"/>
                </a:rPr>
                <a:t>Analysis</a:t>
              </a:r>
              <a:endParaRPr lang="en-US" altLang="zh-CN" sz="2400" b="1" dirty="0">
                <a:latin typeface="黑体" panose="02010609060101010101" pitchFamily="49" charset="-122"/>
                <a:ea typeface="黑体" panose="02010609060101010101" pitchFamily="49" charset="-122"/>
              </a:endParaRPr>
            </a:p>
          </p:txBody>
        </p:sp>
        <p:grpSp>
          <p:nvGrpSpPr>
            <p:cNvPr id="12" name="组合 11"/>
            <p:cNvGrpSpPr/>
            <p:nvPr/>
          </p:nvGrpSpPr>
          <p:grpSpPr>
            <a:xfrm>
              <a:off x="4299773" y="1452059"/>
              <a:ext cx="530492" cy="530492"/>
              <a:chOff x="5416598" y="4355615"/>
              <a:chExt cx="530492" cy="530492"/>
            </a:xfrm>
          </p:grpSpPr>
          <p:sp>
            <p:nvSpPr>
              <p:cNvPr id="10" name="矩形: 圆角 9"/>
              <p:cNvSpPr/>
              <p:nvPr>
                <p:custDataLst>
                  <p:tags r:id="rId3"/>
                </p:custDataLst>
              </p:nvPr>
            </p:nvSpPr>
            <p:spPr>
              <a:xfrm>
                <a:off x="5416598" y="4355615"/>
                <a:ext cx="530492" cy="530492"/>
              </a:xfrm>
              <a:prstGeom prst="roundRect">
                <a:avLst/>
              </a:prstGeom>
              <a:solidFill>
                <a:srgbClr val="378DC0"/>
              </a:solidFill>
              <a:ln>
                <a:solidFill>
                  <a:srgbClr val="378D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dirty="0"/>
              </a:p>
            </p:txBody>
          </p:sp>
          <p:sp>
            <p:nvSpPr>
              <p:cNvPr id="11" name="矩形: 圆角 10"/>
              <p:cNvSpPr/>
              <p:nvPr>
                <p:custDataLst>
                  <p:tags r:id="rId4"/>
                </p:custDataLst>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3200" b="1" dirty="0">
                    <a:solidFill>
                      <a:srgbClr val="378DC0"/>
                    </a:solidFill>
                  </a:rPr>
                  <a:t>1</a:t>
                </a:r>
                <a:endParaRPr lang="zh-SG" altLang="en-US" b="1" dirty="0">
                  <a:solidFill>
                    <a:srgbClr val="378DC0"/>
                  </a:solidFill>
                </a:endParaRPr>
              </a:p>
            </p:txBody>
          </p:sp>
        </p:grpSp>
      </p:grpSp>
      <p:grpSp>
        <p:nvGrpSpPr>
          <p:cNvPr id="34" name="组合 33"/>
          <p:cNvGrpSpPr/>
          <p:nvPr>
            <p:custDataLst>
              <p:tags r:id="rId5"/>
            </p:custDataLst>
          </p:nvPr>
        </p:nvGrpSpPr>
        <p:grpSpPr>
          <a:xfrm>
            <a:off x="4299773" y="1918560"/>
            <a:ext cx="5640705" cy="530492"/>
            <a:chOff x="4299773" y="2134951"/>
            <a:chExt cx="5640705" cy="530492"/>
          </a:xfrm>
        </p:grpSpPr>
        <p:grpSp>
          <p:nvGrpSpPr>
            <p:cNvPr id="13" name="组合 12"/>
            <p:cNvGrpSpPr/>
            <p:nvPr/>
          </p:nvGrpSpPr>
          <p:grpSpPr>
            <a:xfrm>
              <a:off x="4299773" y="2134951"/>
              <a:ext cx="530492" cy="530492"/>
              <a:chOff x="5416598" y="4355615"/>
              <a:chExt cx="530492" cy="530492"/>
            </a:xfrm>
          </p:grpSpPr>
          <p:sp>
            <p:nvSpPr>
              <p:cNvPr id="14" name="矩形: 圆角 13"/>
              <p:cNvSpPr/>
              <p:nvPr>
                <p:custDataLst>
                  <p:tags r:id="rId6"/>
                </p:custDataLst>
              </p:nvPr>
            </p:nvSpPr>
            <p:spPr>
              <a:xfrm>
                <a:off x="5416598" y="4355615"/>
                <a:ext cx="530492" cy="530492"/>
              </a:xfrm>
              <a:prstGeom prst="roundRect">
                <a:avLst/>
              </a:prstGeom>
              <a:solidFill>
                <a:srgbClr val="378DC0"/>
              </a:solidFill>
              <a:ln>
                <a:solidFill>
                  <a:srgbClr val="378D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15" name="矩形: 圆角 14"/>
              <p:cNvSpPr/>
              <p:nvPr>
                <p:custDataLst>
                  <p:tags r:id="rId7"/>
                </p:custDataLst>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3200" b="1" dirty="0">
                    <a:solidFill>
                      <a:srgbClr val="378DC0"/>
                    </a:solidFill>
                  </a:rPr>
                  <a:t>2</a:t>
                </a:r>
                <a:endParaRPr lang="zh-SG" altLang="en-US" b="1" dirty="0">
                  <a:solidFill>
                    <a:srgbClr val="378DC0"/>
                  </a:solidFill>
                </a:endParaRPr>
              </a:p>
            </p:txBody>
          </p:sp>
        </p:grpSp>
        <p:sp>
          <p:nvSpPr>
            <p:cNvPr id="28" name="矩形 27"/>
            <p:cNvSpPr/>
            <p:nvPr>
              <p:custDataLst>
                <p:tags r:id="rId8"/>
              </p:custDataLst>
            </p:nvPr>
          </p:nvSpPr>
          <p:spPr>
            <a:xfrm>
              <a:off x="4955728" y="2169241"/>
              <a:ext cx="4984750" cy="460375"/>
            </a:xfrm>
            <a:prstGeom prst="rect">
              <a:avLst/>
            </a:prstGeom>
          </p:spPr>
          <p:txBody>
            <a:bodyPr wrap="square">
              <a:spAutoFit/>
            </a:bodyPr>
            <a:lstStyle/>
            <a:p>
              <a:pPr algn="l"/>
              <a:r>
                <a:rPr lang="en-US" altLang="zh-CN" sz="2400" b="1" dirty="0">
                  <a:latin typeface="黑体" panose="02010609060101010101" pitchFamily="49" charset="-122"/>
                  <a:ea typeface="黑体" panose="02010609060101010101" pitchFamily="49" charset="-122"/>
                  <a:sym typeface="+mn-ea"/>
                </a:rPr>
                <a:t>Models</a:t>
              </a:r>
              <a:endParaRPr lang="en-US" altLang="zh-CN" sz="2400" b="1" dirty="0">
                <a:latin typeface="黑体" panose="02010609060101010101" pitchFamily="49" charset="-122"/>
                <a:ea typeface="黑体" panose="02010609060101010101" pitchFamily="49" charset="-122"/>
              </a:endParaRPr>
            </a:p>
          </p:txBody>
        </p:sp>
      </p:grpSp>
      <p:grpSp>
        <p:nvGrpSpPr>
          <p:cNvPr id="35" name="组合 34"/>
          <p:cNvGrpSpPr/>
          <p:nvPr>
            <p:custDataLst>
              <p:tags r:id="rId9"/>
            </p:custDataLst>
          </p:nvPr>
        </p:nvGrpSpPr>
        <p:grpSpPr>
          <a:xfrm>
            <a:off x="4299773" y="2755016"/>
            <a:ext cx="2239641" cy="530492"/>
            <a:chOff x="4299773" y="2817843"/>
            <a:chExt cx="2239641" cy="530492"/>
          </a:xfrm>
        </p:grpSpPr>
        <p:grpSp>
          <p:nvGrpSpPr>
            <p:cNvPr id="16" name="组合 15"/>
            <p:cNvGrpSpPr/>
            <p:nvPr/>
          </p:nvGrpSpPr>
          <p:grpSpPr>
            <a:xfrm>
              <a:off x="4299773" y="2817843"/>
              <a:ext cx="530492" cy="530492"/>
              <a:chOff x="5416598" y="4355615"/>
              <a:chExt cx="530492" cy="530492"/>
            </a:xfrm>
          </p:grpSpPr>
          <p:sp>
            <p:nvSpPr>
              <p:cNvPr id="17" name="矩形: 圆角 16"/>
              <p:cNvSpPr/>
              <p:nvPr>
                <p:custDataLst>
                  <p:tags r:id="rId10"/>
                </p:custDataLst>
              </p:nvPr>
            </p:nvSpPr>
            <p:spPr>
              <a:xfrm>
                <a:off x="5416598" y="4355615"/>
                <a:ext cx="530492" cy="530492"/>
              </a:xfrm>
              <a:prstGeom prst="roundRect">
                <a:avLst/>
              </a:prstGeom>
              <a:solidFill>
                <a:srgbClr val="378DC0"/>
              </a:solidFill>
              <a:ln>
                <a:solidFill>
                  <a:srgbClr val="378D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18" name="矩形: 圆角 17"/>
              <p:cNvSpPr/>
              <p:nvPr>
                <p:custDataLst>
                  <p:tags r:id="rId11"/>
                </p:custDataLst>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3200" b="1" dirty="0">
                    <a:solidFill>
                      <a:srgbClr val="378DC0"/>
                    </a:solidFill>
                  </a:rPr>
                  <a:t>3</a:t>
                </a:r>
                <a:endParaRPr lang="zh-SG" altLang="en-US" b="1" dirty="0">
                  <a:solidFill>
                    <a:srgbClr val="378DC0"/>
                  </a:solidFill>
                </a:endParaRPr>
              </a:p>
            </p:txBody>
          </p:sp>
        </p:grpSp>
        <p:sp>
          <p:nvSpPr>
            <p:cNvPr id="29" name="矩形 28"/>
            <p:cNvSpPr/>
            <p:nvPr>
              <p:custDataLst>
                <p:tags r:id="rId12"/>
              </p:custDataLst>
            </p:nvPr>
          </p:nvSpPr>
          <p:spPr>
            <a:xfrm>
              <a:off x="4955326" y="2852256"/>
              <a:ext cx="1584088" cy="461665"/>
            </a:xfrm>
            <a:prstGeom prst="rect">
              <a:avLst/>
            </a:prstGeom>
          </p:spPr>
          <p:txBody>
            <a:bodyPr wrap="none">
              <a:spAutoFit/>
            </a:bodyPr>
            <a:lstStyle/>
            <a:p>
              <a:pPr algn="l"/>
              <a:r>
                <a:rPr lang="en-US" altLang="zh-CN" sz="2400" b="1" dirty="0">
                  <a:latin typeface="黑体" panose="02010609060101010101" pitchFamily="49" charset="-122"/>
                  <a:ea typeface="黑体" panose="02010609060101010101" pitchFamily="49" charset="-122"/>
                  <a:sym typeface="+mn-ea"/>
                </a:rPr>
                <a:t>Algorithm</a:t>
              </a:r>
              <a:endParaRPr lang="en-US" altLang="zh-CN" sz="2400" b="1" dirty="0">
                <a:latin typeface="黑体" panose="02010609060101010101" pitchFamily="49" charset="-122"/>
                <a:ea typeface="黑体" panose="02010609060101010101" pitchFamily="49" charset="-122"/>
                <a:sym typeface="+mn-ea"/>
              </a:endParaRPr>
            </a:p>
          </p:txBody>
        </p:sp>
      </p:grpSp>
      <p:grpSp>
        <p:nvGrpSpPr>
          <p:cNvPr id="36" name="组合 35"/>
          <p:cNvGrpSpPr/>
          <p:nvPr>
            <p:custDataLst>
              <p:tags r:id="rId13"/>
            </p:custDataLst>
          </p:nvPr>
        </p:nvGrpSpPr>
        <p:grpSpPr>
          <a:xfrm>
            <a:off x="4299773" y="3590392"/>
            <a:ext cx="3328079" cy="530492"/>
            <a:chOff x="4299773" y="3506149"/>
            <a:chExt cx="3328079" cy="530492"/>
          </a:xfrm>
        </p:grpSpPr>
        <p:grpSp>
          <p:nvGrpSpPr>
            <p:cNvPr id="19" name="组合 18"/>
            <p:cNvGrpSpPr/>
            <p:nvPr/>
          </p:nvGrpSpPr>
          <p:grpSpPr>
            <a:xfrm>
              <a:off x="4299773" y="3506149"/>
              <a:ext cx="530492" cy="530492"/>
              <a:chOff x="5416598" y="4355615"/>
              <a:chExt cx="530492" cy="530492"/>
            </a:xfrm>
          </p:grpSpPr>
          <p:sp>
            <p:nvSpPr>
              <p:cNvPr id="20" name="矩形: 圆角 19"/>
              <p:cNvSpPr/>
              <p:nvPr>
                <p:custDataLst>
                  <p:tags r:id="rId14"/>
                </p:custDataLst>
              </p:nvPr>
            </p:nvSpPr>
            <p:spPr>
              <a:xfrm>
                <a:off x="5416598" y="4355615"/>
                <a:ext cx="530492" cy="530492"/>
              </a:xfrm>
              <a:prstGeom prst="roundRect">
                <a:avLst/>
              </a:prstGeom>
              <a:solidFill>
                <a:srgbClr val="378DC0"/>
              </a:solidFill>
              <a:ln>
                <a:solidFill>
                  <a:srgbClr val="378D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dirty="0">
                  <a:solidFill>
                    <a:srgbClr val="378DC0"/>
                  </a:solidFill>
                </a:endParaRPr>
              </a:p>
            </p:txBody>
          </p:sp>
          <p:sp>
            <p:nvSpPr>
              <p:cNvPr id="21" name="矩形: 圆角 20"/>
              <p:cNvSpPr/>
              <p:nvPr>
                <p:custDataLst>
                  <p:tags r:id="rId15"/>
                </p:custDataLst>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3200" b="1" dirty="0">
                    <a:solidFill>
                      <a:srgbClr val="378DC0"/>
                    </a:solidFill>
                  </a:rPr>
                  <a:t>4</a:t>
                </a:r>
                <a:endParaRPr lang="zh-SG" altLang="en-US" b="1" dirty="0">
                  <a:solidFill>
                    <a:srgbClr val="378DC0"/>
                  </a:solidFill>
                </a:endParaRPr>
              </a:p>
            </p:txBody>
          </p:sp>
        </p:grpSp>
        <p:sp>
          <p:nvSpPr>
            <p:cNvPr id="30" name="矩形 29"/>
            <p:cNvSpPr/>
            <p:nvPr>
              <p:custDataLst>
                <p:tags r:id="rId16"/>
              </p:custDataLst>
            </p:nvPr>
          </p:nvSpPr>
          <p:spPr>
            <a:xfrm>
              <a:off x="4955326" y="3538218"/>
              <a:ext cx="2672526" cy="461665"/>
            </a:xfrm>
            <a:prstGeom prst="rect">
              <a:avLst/>
            </a:prstGeom>
          </p:spPr>
          <p:txBody>
            <a:bodyPr wrap="none">
              <a:spAutoFit/>
            </a:bodyPr>
            <a:lstStyle/>
            <a:p>
              <a:r>
                <a:rPr lang="en-US" altLang="zh-CN" sz="2400" b="1" dirty="0">
                  <a:latin typeface="黑体" panose="02010609060101010101" pitchFamily="49" charset="-122"/>
                  <a:ea typeface="黑体" panose="02010609060101010101" pitchFamily="49" charset="-122"/>
                </a:rPr>
                <a:t>Evaluation Index</a:t>
              </a:r>
              <a:endParaRPr lang="en-US" altLang="zh-CN" sz="2400" b="1" dirty="0">
                <a:latin typeface="黑体" panose="02010609060101010101" pitchFamily="49" charset="-122"/>
                <a:ea typeface="黑体" panose="02010609060101010101" pitchFamily="49" charset="-122"/>
              </a:endParaRPr>
            </a:p>
          </p:txBody>
        </p:sp>
      </p:grpSp>
      <p:sp>
        <p:nvSpPr>
          <p:cNvPr id="3" name="文本框 2"/>
          <p:cNvSpPr txBox="1"/>
          <p:nvPr/>
        </p:nvSpPr>
        <p:spPr>
          <a:xfrm>
            <a:off x="333376" y="847725"/>
            <a:ext cx="2819400" cy="1569660"/>
          </a:xfrm>
          <a:prstGeom prst="rect">
            <a:avLst/>
          </a:prstGeom>
          <a:noFill/>
        </p:spPr>
        <p:txBody>
          <a:bodyPr wrap="square">
            <a:spAutoFit/>
          </a:bodyPr>
          <a:lstStyle/>
          <a:p>
            <a:pPr>
              <a:spcBef>
                <a:spcPts val="1200"/>
              </a:spcBef>
            </a:pPr>
            <a:r>
              <a:rPr lang="en-US" altLang="zh-CN" sz="32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Methods and Problem Analysis</a:t>
            </a:r>
            <a:endParaRPr lang="en-US" altLang="zh-CN" sz="32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2046203" cy="530492"/>
            <a:chOff x="4299773" y="1452059"/>
            <a:chExt cx="2046203" cy="530492"/>
          </a:xfrm>
        </p:grpSpPr>
        <p:sp>
          <p:nvSpPr>
            <p:cNvPr id="9" name="矩形 8"/>
            <p:cNvSpPr/>
            <p:nvPr/>
          </p:nvSpPr>
          <p:spPr>
            <a:xfrm>
              <a:off x="4955326" y="1486472"/>
              <a:ext cx="1390650" cy="460375"/>
            </a:xfrm>
            <a:prstGeom prst="rect">
              <a:avLst/>
            </a:prstGeom>
          </p:spPr>
          <p:txBody>
            <a:bodyPr wrap="none">
              <a:spAutoFit/>
            </a:bodyPr>
            <a:lstStyle/>
            <a:p>
              <a:pPr>
                <a:spcBef>
                  <a:spcPts val="1200"/>
                </a:spcBef>
              </a:pPr>
              <a:r>
                <a:rPr lang="en-US" altLang="zh-CN" sz="2400" b="1" dirty="0">
                  <a:latin typeface="黑体" panose="02010609060101010101" pitchFamily="49" charset="-122"/>
                  <a:ea typeface="黑体" panose="02010609060101010101" pitchFamily="49" charset="-122"/>
                </a:rPr>
                <a:t>Analysis</a:t>
              </a:r>
              <a:endParaRPr lang="en-US" altLang="zh-CN" sz="2400" b="1" dirty="0">
                <a:latin typeface="黑体" panose="02010609060101010101" pitchFamily="49" charset="-122"/>
                <a:ea typeface="黑体" panose="02010609060101010101" pitchFamily="49" charset="-122"/>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rPr>
                  <a:t>3</a:t>
                </a:r>
                <a:endParaRPr lang="zh-SG" altLang="en-US" b="1" dirty="0">
                  <a:solidFill>
                    <a:srgbClr val="0070C0"/>
                  </a:solidFill>
                </a:endParaRPr>
              </a:p>
            </p:txBody>
          </p:sp>
        </p:grpSp>
      </p:grpSp>
      <p:cxnSp>
        <p:nvCxnSpPr>
          <p:cNvPr id="14" name="直接连接符 13"/>
          <p:cNvCxnSpPr>
            <a:stCxn id="9" idx="3"/>
          </p:cNvCxnSpPr>
          <p:nvPr/>
        </p:nvCxnSpPr>
        <p:spPr>
          <a:xfrm flipV="1">
            <a:off x="2206606" y="425790"/>
            <a:ext cx="6541164" cy="4956"/>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custDataLst>
              <p:tags r:id="rId1"/>
            </p:custDataLst>
          </p:nvPr>
        </p:nvPicPr>
        <p:blipFill>
          <a:blip r:embed="rId2"/>
          <a:stretch>
            <a:fillRect/>
          </a:stretch>
        </p:blipFill>
        <p:spPr>
          <a:xfrm>
            <a:off x="1393825" y="782955"/>
            <a:ext cx="9001125" cy="5291455"/>
          </a:xfrm>
          <a:prstGeom prst="rect">
            <a:avLst/>
          </a:prstGeom>
        </p:spPr>
      </p:pic>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2046203" cy="530492"/>
            <a:chOff x="4299773" y="1452059"/>
            <a:chExt cx="2046203" cy="530492"/>
          </a:xfrm>
        </p:grpSpPr>
        <p:sp>
          <p:nvSpPr>
            <p:cNvPr id="9" name="矩形 8"/>
            <p:cNvSpPr/>
            <p:nvPr/>
          </p:nvSpPr>
          <p:spPr>
            <a:xfrm>
              <a:off x="4955326" y="1486472"/>
              <a:ext cx="1390650" cy="460375"/>
            </a:xfrm>
            <a:prstGeom prst="rect">
              <a:avLst/>
            </a:prstGeom>
          </p:spPr>
          <p:txBody>
            <a:bodyPr wrap="none">
              <a:spAutoFit/>
            </a:bodyPr>
            <a:lstStyle/>
            <a:p>
              <a:pPr>
                <a:spcBef>
                  <a:spcPts val="1200"/>
                </a:spcBef>
              </a:pPr>
              <a:r>
                <a:rPr lang="en-US" altLang="zh-CN" sz="2400" b="1" dirty="0">
                  <a:latin typeface="黑体" panose="02010609060101010101" pitchFamily="49" charset="-122"/>
                  <a:ea typeface="黑体" panose="02010609060101010101" pitchFamily="49" charset="-122"/>
                </a:rPr>
                <a:t>Analysis</a:t>
              </a:r>
              <a:endParaRPr lang="en-US" altLang="zh-CN" sz="2400" b="1" dirty="0">
                <a:latin typeface="黑体" panose="02010609060101010101" pitchFamily="49" charset="-122"/>
                <a:ea typeface="黑体" panose="02010609060101010101" pitchFamily="49" charset="-122"/>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rPr>
                  <a:t>3</a:t>
                </a:r>
                <a:endParaRPr lang="zh-SG" altLang="en-US" b="1" dirty="0">
                  <a:solidFill>
                    <a:srgbClr val="0070C0"/>
                  </a:solidFill>
                </a:endParaRPr>
              </a:p>
            </p:txBody>
          </p:sp>
        </p:grpSp>
      </p:grpSp>
      <p:cxnSp>
        <p:nvCxnSpPr>
          <p:cNvPr id="14" name="直接连接符 13"/>
          <p:cNvCxnSpPr>
            <a:stCxn id="9" idx="3"/>
          </p:cNvCxnSpPr>
          <p:nvPr/>
        </p:nvCxnSpPr>
        <p:spPr>
          <a:xfrm flipV="1">
            <a:off x="2206606" y="425790"/>
            <a:ext cx="6541164" cy="4956"/>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pic>
        <p:nvPicPr>
          <p:cNvPr id="5" name="图片 4" descr="截屏2024-05-26 20.59.38"/>
          <p:cNvPicPr>
            <a:picLocks noChangeAspect="1"/>
          </p:cNvPicPr>
          <p:nvPr/>
        </p:nvPicPr>
        <p:blipFill>
          <a:blip r:embed="rId1"/>
          <a:srcRect t="2346" r="84" b="6054"/>
          <a:stretch>
            <a:fillRect/>
          </a:stretch>
        </p:blipFill>
        <p:spPr>
          <a:xfrm>
            <a:off x="1076960" y="619760"/>
            <a:ext cx="9803765" cy="5851525"/>
          </a:xfrm>
          <a:prstGeom prst="rect">
            <a:avLst/>
          </a:prstGeom>
        </p:spPr>
      </p:pic>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文本框 6"/>
          <p:cNvSpPr txBox="1"/>
          <p:nvPr/>
        </p:nvSpPr>
        <p:spPr>
          <a:xfrm>
            <a:off x="874665" y="2228279"/>
            <a:ext cx="1835780" cy="2123658"/>
          </a:xfrm>
          <a:prstGeom prst="rect">
            <a:avLst/>
          </a:prstGeom>
          <a:noFill/>
        </p:spPr>
        <p:txBody>
          <a:bodyPr wrap="square" rtlCol="0">
            <a:spAutoFit/>
          </a:bodyPr>
          <a:lstStyle/>
          <a:p>
            <a:pPr algn="dist"/>
            <a:r>
              <a:rPr lang="zh-CN" altLang="en-US" sz="66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目</a:t>
            </a:r>
            <a:endParaRPr lang="en-US" altLang="zh-CN" sz="66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algn="dist"/>
            <a:r>
              <a:rPr lang="zh-CN" altLang="en-US" sz="66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录</a:t>
            </a:r>
            <a:endParaRPr lang="zh-SG" altLang="en-US" sz="66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grpSp>
        <p:nvGrpSpPr>
          <p:cNvPr id="33" name="组合 32"/>
          <p:cNvGrpSpPr/>
          <p:nvPr>
            <p:custDataLst>
              <p:tags r:id="rId1"/>
            </p:custDataLst>
          </p:nvPr>
        </p:nvGrpSpPr>
        <p:grpSpPr>
          <a:xfrm>
            <a:off x="4299773" y="1082104"/>
            <a:ext cx="2761213" cy="530492"/>
            <a:chOff x="4299773" y="1452059"/>
            <a:chExt cx="2761213" cy="530492"/>
          </a:xfrm>
        </p:grpSpPr>
        <p:sp>
          <p:nvSpPr>
            <p:cNvPr id="9" name="矩形 8"/>
            <p:cNvSpPr/>
            <p:nvPr>
              <p:custDataLst>
                <p:tags r:id="rId2"/>
              </p:custDataLst>
            </p:nvPr>
          </p:nvSpPr>
          <p:spPr>
            <a:xfrm>
              <a:off x="4955326" y="1486472"/>
              <a:ext cx="2105660" cy="460375"/>
            </a:xfrm>
            <a:prstGeom prst="rect">
              <a:avLst/>
            </a:prstGeom>
          </p:spPr>
          <p:txBody>
            <a:bodyPr wrap="none">
              <a:spAutoFit/>
            </a:bodyPr>
            <a:lstStyle/>
            <a:p>
              <a:pPr>
                <a:spcBef>
                  <a:spcPts val="1200"/>
                </a:spcBef>
              </a:pPr>
              <a:r>
                <a:rPr lang="en-US" altLang="zh-CN" sz="2400" b="1" dirty="0">
                  <a:latin typeface="黑体" panose="02010609060101010101" pitchFamily="49" charset="-122"/>
                  <a:ea typeface="黑体" panose="02010609060101010101" pitchFamily="49" charset="-122"/>
                </a:rPr>
                <a:t>Backgrounds</a:t>
              </a:r>
              <a:endParaRPr lang="en-US" altLang="zh-CN" sz="2400" b="1" dirty="0">
                <a:latin typeface="黑体" panose="02010609060101010101" pitchFamily="49" charset="-122"/>
                <a:ea typeface="黑体" panose="02010609060101010101" pitchFamily="49" charset="-122"/>
              </a:endParaRPr>
            </a:p>
          </p:txBody>
        </p:sp>
        <p:grpSp>
          <p:nvGrpSpPr>
            <p:cNvPr id="12" name="组合 11"/>
            <p:cNvGrpSpPr/>
            <p:nvPr/>
          </p:nvGrpSpPr>
          <p:grpSpPr>
            <a:xfrm>
              <a:off x="4299773" y="1452059"/>
              <a:ext cx="530492" cy="530492"/>
              <a:chOff x="5416598" y="4355615"/>
              <a:chExt cx="530492" cy="530492"/>
            </a:xfrm>
          </p:grpSpPr>
          <p:sp>
            <p:nvSpPr>
              <p:cNvPr id="10" name="矩形: 圆角 9"/>
              <p:cNvSpPr/>
              <p:nvPr>
                <p:custDataLst>
                  <p:tags r:id="rId3"/>
                </p:custDataLst>
              </p:nvPr>
            </p:nvSpPr>
            <p:spPr>
              <a:xfrm>
                <a:off x="5416598" y="4355615"/>
                <a:ext cx="530492" cy="530492"/>
              </a:xfrm>
              <a:prstGeom prst="roundRect">
                <a:avLst/>
              </a:prstGeom>
              <a:solidFill>
                <a:srgbClr val="378DC0"/>
              </a:solidFill>
              <a:ln>
                <a:solidFill>
                  <a:srgbClr val="378D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dirty="0"/>
              </a:p>
            </p:txBody>
          </p:sp>
          <p:sp>
            <p:nvSpPr>
              <p:cNvPr id="11" name="矩形: 圆角 10"/>
              <p:cNvSpPr/>
              <p:nvPr>
                <p:custDataLst>
                  <p:tags r:id="rId4"/>
                </p:custDataLst>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3200" b="1" dirty="0">
                    <a:solidFill>
                      <a:srgbClr val="378DC0"/>
                    </a:solidFill>
                  </a:rPr>
                  <a:t>1</a:t>
                </a:r>
                <a:endParaRPr lang="zh-SG" altLang="en-US" b="1" dirty="0">
                  <a:solidFill>
                    <a:srgbClr val="378DC0"/>
                  </a:solidFill>
                </a:endParaRPr>
              </a:p>
            </p:txBody>
          </p:sp>
        </p:grpSp>
      </p:grpSp>
      <p:grpSp>
        <p:nvGrpSpPr>
          <p:cNvPr id="34" name="组合 33"/>
          <p:cNvGrpSpPr/>
          <p:nvPr>
            <p:custDataLst>
              <p:tags r:id="rId5"/>
            </p:custDataLst>
          </p:nvPr>
        </p:nvGrpSpPr>
        <p:grpSpPr>
          <a:xfrm>
            <a:off x="4299773" y="1918560"/>
            <a:ext cx="5640705" cy="530492"/>
            <a:chOff x="4299773" y="2134951"/>
            <a:chExt cx="5640705" cy="530492"/>
          </a:xfrm>
        </p:grpSpPr>
        <p:grpSp>
          <p:nvGrpSpPr>
            <p:cNvPr id="13" name="组合 12"/>
            <p:cNvGrpSpPr/>
            <p:nvPr/>
          </p:nvGrpSpPr>
          <p:grpSpPr>
            <a:xfrm>
              <a:off x="4299773" y="2134951"/>
              <a:ext cx="530492" cy="530492"/>
              <a:chOff x="5416598" y="4355615"/>
              <a:chExt cx="530492" cy="530492"/>
            </a:xfrm>
          </p:grpSpPr>
          <p:sp>
            <p:nvSpPr>
              <p:cNvPr id="14" name="矩形: 圆角 13"/>
              <p:cNvSpPr/>
              <p:nvPr>
                <p:custDataLst>
                  <p:tags r:id="rId6"/>
                </p:custDataLst>
              </p:nvPr>
            </p:nvSpPr>
            <p:spPr>
              <a:xfrm>
                <a:off x="5416598" y="4355615"/>
                <a:ext cx="530492" cy="530492"/>
              </a:xfrm>
              <a:prstGeom prst="roundRect">
                <a:avLst/>
              </a:prstGeom>
              <a:solidFill>
                <a:srgbClr val="378DC0"/>
              </a:solidFill>
              <a:ln>
                <a:solidFill>
                  <a:srgbClr val="378D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15" name="矩形: 圆角 14"/>
              <p:cNvSpPr/>
              <p:nvPr>
                <p:custDataLst>
                  <p:tags r:id="rId7"/>
                </p:custDataLst>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3200" b="1" dirty="0">
                    <a:solidFill>
                      <a:srgbClr val="378DC0"/>
                    </a:solidFill>
                  </a:rPr>
                  <a:t>2</a:t>
                </a:r>
                <a:endParaRPr lang="zh-SG" altLang="en-US" b="1" dirty="0">
                  <a:solidFill>
                    <a:srgbClr val="378DC0"/>
                  </a:solidFill>
                </a:endParaRPr>
              </a:p>
            </p:txBody>
          </p:sp>
        </p:grpSp>
        <p:sp>
          <p:nvSpPr>
            <p:cNvPr id="28" name="矩形 27"/>
            <p:cNvSpPr/>
            <p:nvPr>
              <p:custDataLst>
                <p:tags r:id="rId8"/>
              </p:custDataLst>
            </p:nvPr>
          </p:nvSpPr>
          <p:spPr>
            <a:xfrm>
              <a:off x="4955728" y="2169241"/>
              <a:ext cx="4984750" cy="460375"/>
            </a:xfrm>
            <a:prstGeom prst="rect">
              <a:avLst/>
            </a:prstGeom>
          </p:spPr>
          <p:txBody>
            <a:bodyPr wrap="square">
              <a:spAutoFit/>
            </a:bodyPr>
            <a:lstStyle/>
            <a:p>
              <a:pPr algn="l"/>
              <a:r>
                <a:rPr lang="en-US" altLang="zh-CN" sz="2400" b="1" dirty="0">
                  <a:latin typeface="黑体" panose="02010609060101010101" pitchFamily="49" charset="-122"/>
                  <a:ea typeface="黑体" panose="02010609060101010101" pitchFamily="49" charset="-122"/>
                  <a:sym typeface="+mn-ea"/>
                </a:rPr>
                <a:t>Survey on Related Work</a:t>
              </a:r>
              <a:endParaRPr lang="en-US" altLang="zh-CN" sz="2400" b="1" dirty="0">
                <a:latin typeface="黑体" panose="02010609060101010101" pitchFamily="49" charset="-122"/>
                <a:ea typeface="黑体" panose="02010609060101010101" pitchFamily="49" charset="-122"/>
              </a:endParaRPr>
            </a:p>
          </p:txBody>
        </p:sp>
      </p:grpSp>
      <p:grpSp>
        <p:nvGrpSpPr>
          <p:cNvPr id="35" name="组合 34"/>
          <p:cNvGrpSpPr/>
          <p:nvPr>
            <p:custDataLst>
              <p:tags r:id="rId9"/>
            </p:custDataLst>
          </p:nvPr>
        </p:nvGrpSpPr>
        <p:grpSpPr>
          <a:xfrm>
            <a:off x="4299773" y="2755016"/>
            <a:ext cx="5491713" cy="530492"/>
            <a:chOff x="4299773" y="2817843"/>
            <a:chExt cx="5491713" cy="530492"/>
          </a:xfrm>
        </p:grpSpPr>
        <p:grpSp>
          <p:nvGrpSpPr>
            <p:cNvPr id="16" name="组合 15"/>
            <p:cNvGrpSpPr/>
            <p:nvPr/>
          </p:nvGrpSpPr>
          <p:grpSpPr>
            <a:xfrm>
              <a:off x="4299773" y="2817843"/>
              <a:ext cx="530492" cy="530492"/>
              <a:chOff x="5416598" y="4355615"/>
              <a:chExt cx="530492" cy="530492"/>
            </a:xfrm>
          </p:grpSpPr>
          <p:sp>
            <p:nvSpPr>
              <p:cNvPr id="17" name="矩形: 圆角 16"/>
              <p:cNvSpPr/>
              <p:nvPr>
                <p:custDataLst>
                  <p:tags r:id="rId10"/>
                </p:custDataLst>
              </p:nvPr>
            </p:nvSpPr>
            <p:spPr>
              <a:xfrm>
                <a:off x="5416598" y="4355615"/>
                <a:ext cx="530492" cy="530492"/>
              </a:xfrm>
              <a:prstGeom prst="roundRect">
                <a:avLst/>
              </a:prstGeom>
              <a:solidFill>
                <a:srgbClr val="378DC0"/>
              </a:solidFill>
              <a:ln>
                <a:solidFill>
                  <a:srgbClr val="378D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18" name="矩形: 圆角 17"/>
              <p:cNvSpPr/>
              <p:nvPr>
                <p:custDataLst>
                  <p:tags r:id="rId11"/>
                </p:custDataLst>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3200" b="1" dirty="0">
                    <a:solidFill>
                      <a:srgbClr val="378DC0"/>
                    </a:solidFill>
                  </a:rPr>
                  <a:t>3</a:t>
                </a:r>
                <a:endParaRPr lang="zh-SG" altLang="en-US" b="1" dirty="0">
                  <a:solidFill>
                    <a:srgbClr val="378DC0"/>
                  </a:solidFill>
                </a:endParaRPr>
              </a:p>
            </p:txBody>
          </p:sp>
        </p:grpSp>
        <p:sp>
          <p:nvSpPr>
            <p:cNvPr id="29" name="矩形 28"/>
            <p:cNvSpPr/>
            <p:nvPr>
              <p:custDataLst>
                <p:tags r:id="rId12"/>
              </p:custDataLst>
            </p:nvPr>
          </p:nvSpPr>
          <p:spPr>
            <a:xfrm>
              <a:off x="4955326" y="2852256"/>
              <a:ext cx="4836160" cy="460375"/>
            </a:xfrm>
            <a:prstGeom prst="rect">
              <a:avLst/>
            </a:prstGeom>
          </p:spPr>
          <p:txBody>
            <a:bodyPr wrap="none">
              <a:spAutoFit/>
            </a:bodyPr>
            <a:lstStyle/>
            <a:p>
              <a:pPr algn="l"/>
              <a:r>
                <a:rPr lang="en-US" altLang="zh-CN" sz="2400" b="1" dirty="0">
                  <a:latin typeface="黑体" panose="02010609060101010101" pitchFamily="49" charset="-122"/>
                  <a:ea typeface="黑体" panose="02010609060101010101" pitchFamily="49" charset="-122"/>
                  <a:sym typeface="+mn-ea"/>
                </a:rPr>
                <a:t>Methods and Problem Analysis</a:t>
              </a:r>
              <a:endParaRPr lang="en-US" altLang="zh-CN" sz="2400" b="1" dirty="0">
                <a:latin typeface="黑体" panose="02010609060101010101" pitchFamily="49" charset="-122"/>
                <a:ea typeface="黑体" panose="02010609060101010101" pitchFamily="49" charset="-122"/>
                <a:sym typeface="+mn-ea"/>
              </a:endParaRPr>
            </a:p>
          </p:txBody>
        </p:sp>
      </p:grpSp>
      <p:grpSp>
        <p:nvGrpSpPr>
          <p:cNvPr id="36" name="组合 35"/>
          <p:cNvGrpSpPr/>
          <p:nvPr>
            <p:custDataLst>
              <p:tags r:id="rId13"/>
            </p:custDataLst>
          </p:nvPr>
        </p:nvGrpSpPr>
        <p:grpSpPr>
          <a:xfrm>
            <a:off x="4299773" y="3590392"/>
            <a:ext cx="3159760" cy="530492"/>
            <a:chOff x="4299773" y="3506149"/>
            <a:chExt cx="3159760" cy="530492"/>
          </a:xfrm>
        </p:grpSpPr>
        <p:grpSp>
          <p:nvGrpSpPr>
            <p:cNvPr id="19" name="组合 18"/>
            <p:cNvGrpSpPr/>
            <p:nvPr/>
          </p:nvGrpSpPr>
          <p:grpSpPr>
            <a:xfrm>
              <a:off x="4299773" y="3506149"/>
              <a:ext cx="530492" cy="530492"/>
              <a:chOff x="5416598" y="4355615"/>
              <a:chExt cx="530492" cy="530492"/>
            </a:xfrm>
          </p:grpSpPr>
          <p:sp>
            <p:nvSpPr>
              <p:cNvPr id="20" name="矩形: 圆角 19"/>
              <p:cNvSpPr/>
              <p:nvPr>
                <p:custDataLst>
                  <p:tags r:id="rId14"/>
                </p:custDataLst>
              </p:nvPr>
            </p:nvSpPr>
            <p:spPr>
              <a:xfrm>
                <a:off x="5416598" y="4355615"/>
                <a:ext cx="530492" cy="530492"/>
              </a:xfrm>
              <a:prstGeom prst="roundRect">
                <a:avLst/>
              </a:prstGeom>
              <a:solidFill>
                <a:srgbClr val="378DC0"/>
              </a:solidFill>
              <a:ln>
                <a:solidFill>
                  <a:srgbClr val="378D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dirty="0">
                  <a:solidFill>
                    <a:srgbClr val="378DC0"/>
                  </a:solidFill>
                </a:endParaRPr>
              </a:p>
            </p:txBody>
          </p:sp>
          <p:sp>
            <p:nvSpPr>
              <p:cNvPr id="21" name="矩形: 圆角 20"/>
              <p:cNvSpPr/>
              <p:nvPr>
                <p:custDataLst>
                  <p:tags r:id="rId15"/>
                </p:custDataLst>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3200" b="1" dirty="0">
                    <a:solidFill>
                      <a:srgbClr val="378DC0"/>
                    </a:solidFill>
                  </a:rPr>
                  <a:t>4</a:t>
                </a:r>
                <a:endParaRPr lang="zh-SG" altLang="en-US" b="1" dirty="0">
                  <a:solidFill>
                    <a:srgbClr val="378DC0"/>
                  </a:solidFill>
                </a:endParaRPr>
              </a:p>
            </p:txBody>
          </p:sp>
        </p:grpSp>
        <p:sp>
          <p:nvSpPr>
            <p:cNvPr id="30" name="矩形 29"/>
            <p:cNvSpPr/>
            <p:nvPr>
              <p:custDataLst>
                <p:tags r:id="rId16"/>
              </p:custDataLst>
            </p:nvPr>
          </p:nvSpPr>
          <p:spPr>
            <a:xfrm>
              <a:off x="4955093" y="3538534"/>
              <a:ext cx="2504440" cy="460375"/>
            </a:xfrm>
            <a:prstGeom prst="rect">
              <a:avLst/>
            </a:prstGeom>
          </p:spPr>
          <p:txBody>
            <a:bodyPr wrap="square">
              <a:spAutoFit/>
            </a:bodyPr>
            <a:lstStyle/>
            <a:p>
              <a:r>
                <a:rPr lang="en-US" altLang="zh-CN" sz="2400" b="1" dirty="0">
                  <a:latin typeface="黑体" panose="02010609060101010101" pitchFamily="49" charset="-122"/>
                  <a:ea typeface="黑体" panose="02010609060101010101" pitchFamily="49" charset="-122"/>
                </a:rPr>
                <a:t>Self </a:t>
              </a:r>
              <a:r>
                <a:rPr lang="en-US" altLang="zh-CN" sz="2400" b="1" dirty="0">
                  <a:latin typeface="黑体" panose="02010609060101010101" pitchFamily="49" charset="-122"/>
                  <a:ea typeface="黑体" panose="02010609060101010101" pitchFamily="49" charset="-122"/>
                </a:rPr>
                <a:t>Exploration</a:t>
              </a:r>
              <a:endParaRPr lang="en-US" altLang="zh-CN" sz="2400" b="1" dirty="0">
                <a:latin typeface="黑体" panose="02010609060101010101" pitchFamily="49" charset="-122"/>
                <a:ea typeface="黑体" panose="02010609060101010101" pitchFamily="49" charset="-122"/>
              </a:endParaRPr>
            </a:p>
          </p:txBody>
        </p:sp>
      </p:grpSp>
      <p:grpSp>
        <p:nvGrpSpPr>
          <p:cNvPr id="37" name="组合 36"/>
          <p:cNvGrpSpPr/>
          <p:nvPr>
            <p:custDataLst>
              <p:tags r:id="rId17"/>
            </p:custDataLst>
          </p:nvPr>
        </p:nvGrpSpPr>
        <p:grpSpPr>
          <a:xfrm>
            <a:off x="4299773" y="4455493"/>
            <a:ext cx="2489433" cy="530492"/>
            <a:chOff x="4299773" y="4194455"/>
            <a:chExt cx="2489433" cy="530492"/>
          </a:xfrm>
        </p:grpSpPr>
        <p:grpSp>
          <p:nvGrpSpPr>
            <p:cNvPr id="22" name="组合 21"/>
            <p:cNvGrpSpPr/>
            <p:nvPr/>
          </p:nvGrpSpPr>
          <p:grpSpPr>
            <a:xfrm>
              <a:off x="4299773" y="4194455"/>
              <a:ext cx="530492" cy="530492"/>
              <a:chOff x="5416598" y="4355615"/>
              <a:chExt cx="530492" cy="530492"/>
            </a:xfrm>
          </p:grpSpPr>
          <p:sp>
            <p:nvSpPr>
              <p:cNvPr id="23" name="矩形: 圆角 22"/>
              <p:cNvSpPr/>
              <p:nvPr>
                <p:custDataLst>
                  <p:tags r:id="rId18"/>
                </p:custDataLst>
              </p:nvPr>
            </p:nvSpPr>
            <p:spPr>
              <a:xfrm>
                <a:off x="5416598" y="4355615"/>
                <a:ext cx="530492" cy="530492"/>
              </a:xfrm>
              <a:prstGeom prst="roundRect">
                <a:avLst/>
              </a:prstGeom>
              <a:solidFill>
                <a:srgbClr val="378DC0"/>
              </a:solidFill>
              <a:ln>
                <a:solidFill>
                  <a:srgbClr val="378D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dirty="0"/>
              </a:p>
            </p:txBody>
          </p:sp>
          <p:sp>
            <p:nvSpPr>
              <p:cNvPr id="24" name="矩形: 圆角 23"/>
              <p:cNvSpPr/>
              <p:nvPr>
                <p:custDataLst>
                  <p:tags r:id="rId19"/>
                </p:custDataLst>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3200" b="1" dirty="0">
                    <a:solidFill>
                      <a:srgbClr val="378DC0"/>
                    </a:solidFill>
                  </a:rPr>
                  <a:t>5</a:t>
                </a:r>
                <a:endParaRPr lang="zh-SG" altLang="en-US" b="1" dirty="0">
                  <a:solidFill>
                    <a:srgbClr val="378DC0"/>
                  </a:solidFill>
                </a:endParaRPr>
              </a:p>
            </p:txBody>
          </p:sp>
        </p:grpSp>
        <p:sp>
          <p:nvSpPr>
            <p:cNvPr id="31" name="矩形 30"/>
            <p:cNvSpPr/>
            <p:nvPr>
              <p:custDataLst>
                <p:tags r:id="rId20"/>
              </p:custDataLst>
            </p:nvPr>
          </p:nvSpPr>
          <p:spPr>
            <a:xfrm>
              <a:off x="4955326" y="4228868"/>
              <a:ext cx="1833880" cy="460375"/>
            </a:xfrm>
            <a:prstGeom prst="rect">
              <a:avLst/>
            </a:prstGeom>
          </p:spPr>
          <p:txBody>
            <a:bodyPr wrap="none">
              <a:spAutoFit/>
            </a:bodyPr>
            <a:lstStyle/>
            <a:p>
              <a:r>
                <a:rPr lang="en-US" altLang="zh-CN" sz="2400" b="1" dirty="0">
                  <a:latin typeface="黑体" panose="02010609060101010101" pitchFamily="49" charset="-122"/>
                  <a:ea typeface="黑体" panose="02010609060101010101" pitchFamily="49" charset="-122"/>
                </a:rPr>
                <a:t>References</a:t>
              </a:r>
              <a:endParaRPr lang="en-US" altLang="zh-CN" sz="2400" b="1" dirty="0">
                <a:latin typeface="黑体" panose="02010609060101010101" pitchFamily="49" charset="-122"/>
                <a:ea typeface="黑体" panose="02010609060101010101" pitchFamily="49" charset="-122"/>
              </a:endParaRPr>
            </a:p>
          </p:txBody>
        </p:sp>
      </p:gr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2046203" cy="530492"/>
            <a:chOff x="4299773" y="1452059"/>
            <a:chExt cx="2046203" cy="530492"/>
          </a:xfrm>
        </p:grpSpPr>
        <p:sp>
          <p:nvSpPr>
            <p:cNvPr id="9" name="矩形 8"/>
            <p:cNvSpPr/>
            <p:nvPr/>
          </p:nvSpPr>
          <p:spPr>
            <a:xfrm>
              <a:off x="4955326" y="1486472"/>
              <a:ext cx="1390650" cy="460375"/>
            </a:xfrm>
            <a:prstGeom prst="rect">
              <a:avLst/>
            </a:prstGeom>
          </p:spPr>
          <p:txBody>
            <a:bodyPr wrap="none">
              <a:spAutoFit/>
            </a:bodyPr>
            <a:lstStyle/>
            <a:p>
              <a:pPr>
                <a:spcBef>
                  <a:spcPts val="1200"/>
                </a:spcBef>
              </a:pPr>
              <a:r>
                <a:rPr lang="en-US" altLang="zh-CN" sz="2400" b="1" dirty="0">
                  <a:latin typeface="黑体" panose="02010609060101010101" pitchFamily="49" charset="-122"/>
                  <a:ea typeface="黑体" panose="02010609060101010101" pitchFamily="49" charset="-122"/>
                </a:rPr>
                <a:t>Analysis</a:t>
              </a:r>
              <a:endParaRPr lang="en-US" altLang="zh-CN" sz="2400" b="1" dirty="0">
                <a:latin typeface="黑体" panose="02010609060101010101" pitchFamily="49" charset="-122"/>
                <a:ea typeface="黑体" panose="02010609060101010101" pitchFamily="49" charset="-122"/>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rPr>
                  <a:t>3</a:t>
                </a:r>
                <a:endParaRPr lang="zh-SG" altLang="en-US" b="1" dirty="0">
                  <a:solidFill>
                    <a:srgbClr val="0070C0"/>
                  </a:solidFill>
                </a:endParaRPr>
              </a:p>
            </p:txBody>
          </p:sp>
        </p:grpSp>
      </p:grpSp>
      <p:cxnSp>
        <p:nvCxnSpPr>
          <p:cNvPr id="14" name="直接连接符 13"/>
          <p:cNvCxnSpPr>
            <a:stCxn id="9" idx="3"/>
          </p:cNvCxnSpPr>
          <p:nvPr/>
        </p:nvCxnSpPr>
        <p:spPr>
          <a:xfrm flipV="1">
            <a:off x="2206606" y="425790"/>
            <a:ext cx="6541164" cy="4956"/>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pic>
        <p:nvPicPr>
          <p:cNvPr id="4" name="图片 3" descr="截屏2024-05-26 20.57.53"/>
          <p:cNvPicPr>
            <a:picLocks noChangeAspect="1"/>
          </p:cNvPicPr>
          <p:nvPr/>
        </p:nvPicPr>
        <p:blipFill>
          <a:blip r:embed="rId1"/>
          <a:stretch>
            <a:fillRect/>
          </a:stretch>
        </p:blipFill>
        <p:spPr>
          <a:xfrm>
            <a:off x="4634865" y="551296"/>
            <a:ext cx="7557135" cy="5948680"/>
          </a:xfrm>
          <a:prstGeom prst="rect">
            <a:avLst/>
          </a:prstGeom>
        </p:spPr>
      </p:pic>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1034" y="1335741"/>
            <a:ext cx="3556581" cy="4204447"/>
          </a:xfrm>
          <a:prstGeom prst="rect">
            <a:avLst/>
          </a:prstGeom>
        </p:spPr>
      </p:pic>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1773167" cy="530492"/>
            <a:chOff x="4299773" y="1452059"/>
            <a:chExt cx="1773167" cy="530492"/>
          </a:xfrm>
        </p:grpSpPr>
        <p:sp>
          <p:nvSpPr>
            <p:cNvPr id="9" name="矩形 8"/>
            <p:cNvSpPr/>
            <p:nvPr/>
          </p:nvSpPr>
          <p:spPr>
            <a:xfrm>
              <a:off x="4955326" y="1486472"/>
              <a:ext cx="1117614" cy="461665"/>
            </a:xfrm>
            <a:prstGeom prst="rect">
              <a:avLst/>
            </a:prstGeom>
          </p:spPr>
          <p:txBody>
            <a:bodyPr wrap="none">
              <a:spAutoFit/>
            </a:bodyPr>
            <a:lstStyle/>
            <a:p>
              <a:pPr>
                <a:spcBef>
                  <a:spcPts val="1200"/>
                </a:spcBef>
              </a:pPr>
              <a:r>
                <a:rPr lang="en-US" altLang="zh-CN" sz="2400" b="1" dirty="0">
                  <a:latin typeface="黑体" panose="02010609060101010101" pitchFamily="49" charset="-122"/>
                  <a:ea typeface="黑体" panose="02010609060101010101" pitchFamily="49" charset="-122"/>
                </a:rPr>
                <a:t>Models</a:t>
              </a:r>
              <a:endParaRPr lang="en-US" altLang="zh-CN" sz="2400" b="1" dirty="0">
                <a:latin typeface="黑体" panose="02010609060101010101" pitchFamily="49" charset="-122"/>
                <a:ea typeface="黑体" panose="02010609060101010101" pitchFamily="49" charset="-122"/>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rPr>
                  <a:t>3</a:t>
                </a:r>
                <a:endParaRPr lang="zh-SG" altLang="en-US" b="1" dirty="0">
                  <a:solidFill>
                    <a:srgbClr val="0070C0"/>
                  </a:solidFill>
                </a:endParaRPr>
              </a:p>
            </p:txBody>
          </p:sp>
        </p:grpSp>
      </p:grpSp>
      <p:cxnSp>
        <p:nvCxnSpPr>
          <p:cNvPr id="14" name="直接连接符 13"/>
          <p:cNvCxnSpPr>
            <a:stCxn id="9" idx="3"/>
          </p:cNvCxnSpPr>
          <p:nvPr/>
        </p:nvCxnSpPr>
        <p:spPr>
          <a:xfrm flipV="1">
            <a:off x="1933710" y="425790"/>
            <a:ext cx="6681980" cy="4956"/>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1048600" name="内容占位符 2"/>
          <p:cNvSpPr>
            <a:spLocks noGrp="1"/>
          </p:cNvSpPr>
          <p:nvPr>
            <p:custDataLst>
              <p:tags r:id="rId1"/>
            </p:custDataLst>
          </p:nvPr>
        </p:nvSpPr>
        <p:spPr>
          <a:xfrm>
            <a:off x="236855" y="909955"/>
            <a:ext cx="11283315" cy="43516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457200" lvl="1" indent="0">
              <a:buNone/>
            </a:pPr>
            <a:r>
              <a:rPr lang="zh-CN" altLang="en-US" sz="2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Logit 模型</a:t>
            </a:r>
            <a:endParaRPr lang="zh-CN" altLang="en-US" sz="2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buNone/>
            </a:pPr>
            <a:r>
              <a:rPr lang="zh-CN" altLang="en-US" sz="2055"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Logit 模型是离散选择模型中的一个分支。</a:t>
            </a:r>
            <a:endParaRPr lang="en-US" altLang="zh-CN" sz="2055"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buNone/>
            </a:pPr>
            <a:r>
              <a:rPr lang="zh-CN" altLang="en-US" sz="2055"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在 logit 模型中十分重要的一个概念为 Odds，Odds 是用来描述某个随机事件发生的可能性的。</a:t>
            </a:r>
            <a:endParaRPr lang="en-US" altLang="zh-CN" sz="2055"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buNone/>
            </a:pPr>
            <a:r>
              <a:rPr lang="zh-CN" altLang="en-US" sz="2055"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 Odds 的含义就是事件发生的概率和事件不发生的概率的比值，也即：</a:t>
            </a:r>
            <a:endParaRPr lang="zh-CN" altLang="en-US" sz="2055"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buNone/>
            </a:pPr>
            <a:endParaRPr lang="zh-CN" altLang="en-US" sz="2055"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buNone/>
            </a:pPr>
            <a:endParaRPr lang="zh-CN" altLang="en-US" sz="2055"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buNone/>
            </a:pPr>
            <a:endParaRPr lang="zh-CN" altLang="en-US" sz="2055"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buNone/>
            </a:pPr>
            <a:r>
              <a:rPr lang="zh-CN" altLang="en-US" sz="2055"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所以 Odds 也代表了某个事件出现的次数和该事件之外的事件出现的次数的比值。</a:t>
            </a:r>
            <a:endParaRPr lang="en-US" altLang="zh-CN" sz="2055"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buNone/>
            </a:pPr>
            <a:r>
              <a:rPr lang="zh-CN" altLang="en-US" sz="2055"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Logit 指的就是 Odds 的对数，logit 的取值范围相比概率的 0 到 1，</a:t>
            </a:r>
            <a:endParaRPr lang="en-US" altLang="zh-CN" sz="2055"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buNone/>
            </a:pPr>
            <a:r>
              <a:rPr lang="zh-CN" altLang="en-US" sz="2055"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就要大得多，为负无穷到正无穷。</a:t>
            </a:r>
            <a:endParaRPr lang="zh-CN" altLang="en-US" sz="2055"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2" name="图片 1" descr="截屏2024-05-26 21.35.10"/>
          <p:cNvPicPr>
            <a:picLocks noChangeAspect="1"/>
          </p:cNvPicPr>
          <p:nvPr/>
        </p:nvPicPr>
        <p:blipFill>
          <a:blip r:embed="rId2"/>
          <a:srcRect r="-2133" b="11502"/>
          <a:stretch>
            <a:fillRect/>
          </a:stretch>
        </p:blipFill>
        <p:spPr>
          <a:xfrm>
            <a:off x="4539726" y="2489479"/>
            <a:ext cx="1790065" cy="820420"/>
          </a:xfrm>
          <a:prstGeom prst="rect">
            <a:avLst/>
          </a:prstGeom>
        </p:spPr>
      </p:pic>
      <p:pic>
        <p:nvPicPr>
          <p:cNvPr id="3" name="图片 2" descr="截屏2024-05-26 21.35.48"/>
          <p:cNvPicPr>
            <a:picLocks noChangeAspect="1"/>
          </p:cNvPicPr>
          <p:nvPr/>
        </p:nvPicPr>
        <p:blipFill>
          <a:blip r:embed="rId3"/>
          <a:stretch>
            <a:fillRect/>
          </a:stretch>
        </p:blipFill>
        <p:spPr>
          <a:xfrm>
            <a:off x="3871277" y="4640364"/>
            <a:ext cx="4014470" cy="1100455"/>
          </a:xfrm>
          <a:prstGeom prst="rect">
            <a:avLst/>
          </a:prstGeom>
        </p:spPr>
      </p:pic>
    </p:spTree>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1773167" cy="530492"/>
            <a:chOff x="4299773" y="1452059"/>
            <a:chExt cx="1773167" cy="530492"/>
          </a:xfrm>
        </p:grpSpPr>
        <p:sp>
          <p:nvSpPr>
            <p:cNvPr id="9" name="矩形 8"/>
            <p:cNvSpPr/>
            <p:nvPr/>
          </p:nvSpPr>
          <p:spPr>
            <a:xfrm>
              <a:off x="4955326" y="1486472"/>
              <a:ext cx="1117614" cy="461665"/>
            </a:xfrm>
            <a:prstGeom prst="rect">
              <a:avLst/>
            </a:prstGeom>
          </p:spPr>
          <p:txBody>
            <a:bodyPr wrap="none">
              <a:spAutoFit/>
            </a:bodyPr>
            <a:lstStyle/>
            <a:p>
              <a:pPr>
                <a:spcBef>
                  <a:spcPts val="1200"/>
                </a:spcBef>
              </a:pPr>
              <a:r>
                <a:rPr lang="en-US" altLang="zh-CN" sz="2400" b="1" dirty="0">
                  <a:latin typeface="黑体" panose="02010609060101010101" pitchFamily="49" charset="-122"/>
                  <a:ea typeface="黑体" panose="02010609060101010101" pitchFamily="49" charset="-122"/>
                </a:rPr>
                <a:t>Models</a:t>
              </a:r>
              <a:endParaRPr lang="en-US" altLang="zh-CN" sz="2400" b="1" dirty="0">
                <a:latin typeface="黑体" panose="02010609060101010101" pitchFamily="49" charset="-122"/>
                <a:ea typeface="黑体" panose="02010609060101010101" pitchFamily="49" charset="-122"/>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rPr>
                  <a:t>3</a:t>
                </a:r>
                <a:endParaRPr lang="zh-SG" altLang="en-US" b="1" dirty="0">
                  <a:solidFill>
                    <a:srgbClr val="0070C0"/>
                  </a:solidFill>
                </a:endParaRPr>
              </a:p>
            </p:txBody>
          </p:sp>
        </p:grpSp>
      </p:grpSp>
      <p:cxnSp>
        <p:nvCxnSpPr>
          <p:cNvPr id="14" name="直接连接符 13"/>
          <p:cNvCxnSpPr>
            <a:stCxn id="9" idx="3"/>
          </p:cNvCxnSpPr>
          <p:nvPr/>
        </p:nvCxnSpPr>
        <p:spPr>
          <a:xfrm flipV="1">
            <a:off x="1933710" y="425790"/>
            <a:ext cx="6681980" cy="4956"/>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1048600" name="内容占位符 2"/>
          <p:cNvSpPr>
            <a:spLocks noGrp="1"/>
          </p:cNvSpPr>
          <p:nvPr>
            <p:custDataLst>
              <p:tags r:id="rId1"/>
            </p:custDataLst>
          </p:nvPr>
        </p:nvSpPr>
        <p:spPr>
          <a:xfrm>
            <a:off x="236855" y="909955"/>
            <a:ext cx="11283315" cy="55811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457200" lvl="1" indent="0">
              <a:lnSpc>
                <a:spcPct val="150000"/>
              </a:lnSpc>
              <a:buNone/>
            </a:pPr>
            <a:r>
              <a:rPr lang="en-US" altLang="zh-CN" sz="2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ARIMA</a:t>
            </a:r>
            <a:r>
              <a:rPr lang="zh-CN" altLang="en-US" sz="2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时间序列模型</a:t>
            </a:r>
            <a:endParaRPr lang="zh-CN" altLang="en-US" sz="2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lnSpc>
                <a:spcPct val="150000"/>
              </a:lnSpc>
              <a:buNone/>
            </a:pPr>
            <a:r>
              <a:rPr lang="zh-CN" altLang="en-US"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时间序列指的是随着时间变化而产生规律变化的数据，时间序列分析主要结局时间序列数据的预测问题。</a:t>
            </a:r>
            <a:r>
              <a:rPr lang="en-US" altLang="zh-CN"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ARIMA</a:t>
            </a:r>
            <a:r>
              <a:rPr lang="zh-CN" altLang="en-US"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模型使最为常用的模型之一。</a:t>
            </a:r>
            <a:endParaRPr lang="en-US" altLang="zh-CN"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lnSpc>
                <a:spcPct val="150000"/>
              </a:lnSpc>
              <a:buNone/>
            </a:pPr>
            <a:r>
              <a:rPr lang="en-US" altLang="zh-CN"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ARIMA </a:t>
            </a:r>
            <a:r>
              <a:rPr lang="zh-CN" altLang="en-US"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模型实际上是有三部分组成</a:t>
            </a:r>
            <a:r>
              <a:rPr lang="en-US" altLang="zh-CN"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a:t>
            </a:r>
            <a:r>
              <a:rPr lang="en-US" altLang="zh-CN" sz="2000" b="1" dirty="0">
                <a:solidFill>
                  <a:srgbClr val="FFC000"/>
                </a:solidFill>
                <a:latin typeface="Times New Roman" panose="02020603050405020304" pitchFamily="18" charset="0"/>
                <a:ea typeface="Times New Roman" panose="02020603050405020304" pitchFamily="18" charset="0"/>
                <a:cs typeface="Times New Roman" panose="02020603050405020304" pitchFamily="18" charset="0"/>
              </a:rPr>
              <a:t>AR </a:t>
            </a:r>
            <a:r>
              <a:rPr lang="zh-CN" altLang="en-US" sz="2000" b="1" dirty="0">
                <a:solidFill>
                  <a:srgbClr val="FFC000"/>
                </a:solidFill>
                <a:latin typeface="Times New Roman" panose="02020603050405020304" pitchFamily="18" charset="0"/>
                <a:ea typeface="Times New Roman" panose="02020603050405020304" pitchFamily="18" charset="0"/>
                <a:cs typeface="Times New Roman" panose="02020603050405020304" pitchFamily="18" charset="0"/>
              </a:rPr>
              <a:t>模型，差分模型和 </a:t>
            </a:r>
            <a:r>
              <a:rPr lang="en-US" altLang="zh-CN" sz="2000" b="1" dirty="0">
                <a:solidFill>
                  <a:srgbClr val="FFC000"/>
                </a:solidFill>
                <a:latin typeface="Times New Roman" panose="02020603050405020304" pitchFamily="18" charset="0"/>
                <a:ea typeface="Times New Roman" panose="02020603050405020304" pitchFamily="18" charset="0"/>
                <a:cs typeface="Times New Roman" panose="02020603050405020304" pitchFamily="18" charset="0"/>
              </a:rPr>
              <a:t>MA </a:t>
            </a:r>
            <a:r>
              <a:rPr lang="zh-CN" altLang="en-US" sz="2000" b="1" dirty="0">
                <a:solidFill>
                  <a:srgbClr val="FFC000"/>
                </a:solidFill>
                <a:latin typeface="Times New Roman" panose="02020603050405020304" pitchFamily="18" charset="0"/>
                <a:ea typeface="Times New Roman" panose="02020603050405020304" pitchFamily="18" charset="0"/>
                <a:cs typeface="Times New Roman" panose="02020603050405020304" pitchFamily="18" charset="0"/>
              </a:rPr>
              <a:t>模型</a:t>
            </a:r>
            <a:r>
              <a:rPr lang="zh-CN" altLang="en-US"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altLang="zh-CN"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lnSpc>
                <a:spcPct val="150000"/>
              </a:lnSpc>
              <a:buNone/>
            </a:pPr>
            <a:r>
              <a:rPr lang="en-US" altLang="zh-CN"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AR </a:t>
            </a:r>
            <a:r>
              <a:rPr lang="zh-CN" altLang="en-US"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模型和 </a:t>
            </a:r>
            <a:r>
              <a:rPr lang="en-US" altLang="zh-CN"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MA </a:t>
            </a:r>
            <a:r>
              <a:rPr lang="zh-CN" altLang="en-US"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模型训练的前提是要求序列是平稳的，不然无法进行序列分析。大多数序列都不是平稳的</a:t>
            </a:r>
            <a:r>
              <a:rPr lang="en-US" altLang="zh-CN"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a:t>
            </a:r>
            <a:r>
              <a:rPr lang="zh-CN" altLang="en-US"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所以在进行 </a:t>
            </a:r>
            <a:r>
              <a:rPr lang="en-US" altLang="zh-CN"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AR </a:t>
            </a:r>
            <a:r>
              <a:rPr lang="zh-CN" altLang="en-US"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和 </a:t>
            </a:r>
            <a:r>
              <a:rPr lang="en-US" altLang="zh-CN"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MA </a:t>
            </a:r>
            <a:r>
              <a:rPr lang="zh-CN" altLang="en-US"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模型分析之前</a:t>
            </a:r>
            <a:r>
              <a:rPr lang="en-US" altLang="zh-CN"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a:t>
            </a:r>
            <a:r>
              <a:rPr lang="zh-CN" altLang="en-US"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我们要先对序列进行</a:t>
            </a:r>
            <a:r>
              <a:rPr lang="zh-CN" altLang="en-US" sz="2000" b="1"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差分</a:t>
            </a:r>
            <a:r>
              <a:rPr lang="zh-CN" altLang="en-US"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。大多数非平稳的序列差分后都会显示出平稳序列的性质。</a:t>
            </a:r>
            <a:endParaRPr lang="en-US" altLang="zh-CN"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1773167" cy="530492"/>
            <a:chOff x="4299773" y="1452059"/>
            <a:chExt cx="1773167" cy="530492"/>
          </a:xfrm>
        </p:grpSpPr>
        <p:sp>
          <p:nvSpPr>
            <p:cNvPr id="9" name="矩形 8"/>
            <p:cNvSpPr/>
            <p:nvPr/>
          </p:nvSpPr>
          <p:spPr>
            <a:xfrm>
              <a:off x="4955326" y="1486472"/>
              <a:ext cx="1117614" cy="461665"/>
            </a:xfrm>
            <a:prstGeom prst="rect">
              <a:avLst/>
            </a:prstGeom>
          </p:spPr>
          <p:txBody>
            <a:bodyPr wrap="none">
              <a:spAutoFit/>
            </a:bodyPr>
            <a:lstStyle/>
            <a:p>
              <a:pPr>
                <a:spcBef>
                  <a:spcPts val="1200"/>
                </a:spcBef>
              </a:pPr>
              <a:r>
                <a:rPr lang="en-US" altLang="zh-CN" sz="2400" b="1" dirty="0">
                  <a:latin typeface="黑体" panose="02010609060101010101" pitchFamily="49" charset="-122"/>
                  <a:ea typeface="黑体" panose="02010609060101010101" pitchFamily="49" charset="-122"/>
                </a:rPr>
                <a:t>Models</a:t>
              </a:r>
              <a:endParaRPr lang="en-US" altLang="zh-CN" sz="2400" b="1" dirty="0">
                <a:latin typeface="黑体" panose="02010609060101010101" pitchFamily="49" charset="-122"/>
                <a:ea typeface="黑体" panose="02010609060101010101" pitchFamily="49" charset="-122"/>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rPr>
                  <a:t>3</a:t>
                </a:r>
                <a:endParaRPr lang="zh-SG" altLang="en-US" b="1" dirty="0">
                  <a:solidFill>
                    <a:srgbClr val="0070C0"/>
                  </a:solidFill>
                </a:endParaRPr>
              </a:p>
            </p:txBody>
          </p:sp>
        </p:grpSp>
      </p:grpSp>
      <p:cxnSp>
        <p:nvCxnSpPr>
          <p:cNvPr id="14" name="直接连接符 13"/>
          <p:cNvCxnSpPr>
            <a:stCxn id="9" idx="3"/>
          </p:cNvCxnSpPr>
          <p:nvPr/>
        </p:nvCxnSpPr>
        <p:spPr>
          <a:xfrm flipV="1">
            <a:off x="1933710" y="425790"/>
            <a:ext cx="6681980" cy="4956"/>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1048600" name="内容占位符 2"/>
          <p:cNvSpPr>
            <a:spLocks noGrp="1"/>
          </p:cNvSpPr>
          <p:nvPr>
            <p:custDataLst>
              <p:tags r:id="rId1"/>
            </p:custDataLst>
          </p:nvPr>
        </p:nvSpPr>
        <p:spPr>
          <a:xfrm>
            <a:off x="236855" y="909955"/>
            <a:ext cx="11283315" cy="55811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457200" lvl="1" indent="0">
              <a:lnSpc>
                <a:spcPct val="150000"/>
              </a:lnSpc>
              <a:buNone/>
            </a:pPr>
            <a:endParaRPr lang="en-US" altLang="zh-CN" sz="1600" dirty="0">
              <a:latin typeface="Times New Roman" panose="02020603050405020304" pitchFamily="18" charset="0"/>
              <a:cs typeface="Times New Roman" panose="02020603050405020304" pitchFamily="18" charset="0"/>
            </a:endParaRPr>
          </a:p>
        </p:txBody>
      </p:sp>
      <p:sp>
        <p:nvSpPr>
          <p:cNvPr id="13" name="文本框 12"/>
          <p:cNvSpPr txBox="1"/>
          <p:nvPr/>
        </p:nvSpPr>
        <p:spPr>
          <a:xfrm>
            <a:off x="1028700" y="1038225"/>
            <a:ext cx="9077325" cy="4093428"/>
          </a:xfrm>
          <a:prstGeom prst="rect">
            <a:avLst/>
          </a:prstGeom>
          <a:noFill/>
        </p:spPr>
        <p:txBody>
          <a:bodyPr wrap="square">
            <a:spAutoFit/>
          </a:bodyPr>
          <a:lstStyle/>
          <a:p>
            <a:endParaRPr lang="en-US" altLang="zh-CN"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endParaRPr lang="en-US" altLang="zh-CN"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endParaRPr lang="en-US" altLang="zh-CN"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endParaRPr lang="en-US" altLang="zh-CN"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r>
              <a:rPr lang="en-US" altLang="zh-CN" sz="2000" b="1"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1. </a:t>
            </a:r>
            <a:r>
              <a:rPr lang="zh-CN" altLang="en-US"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通过差分将序列平稳化，如果一阶差分后序列依然未表现平稳则重复进行差分变化，直至序列平稳位置。为了得到平稳序列所进行的差分操作次数即为序列的差分系数，记为 </a:t>
            </a:r>
            <a:r>
              <a:rPr lang="en-US" altLang="zh-CN"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d</a:t>
            </a:r>
            <a:r>
              <a:rPr lang="zh-CN" altLang="en-US"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altLang="zh-CN"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endParaRPr lang="en-US" altLang="zh-CN"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r>
              <a:rPr lang="en-US" altLang="zh-CN" sz="2000" b="1"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2. </a:t>
            </a:r>
            <a:r>
              <a:rPr lang="zh-CN" altLang="en-US"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通过自相关系数的拖尾项来确定自回归模型对应参数</a:t>
            </a:r>
            <a:r>
              <a:rPr lang="en-US" altLang="zh-CN"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p</a:t>
            </a:r>
            <a:r>
              <a:rPr lang="zh-CN" altLang="en-US"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，偏自相关系数的拖尾项来确定滑动平均模型对应参数</a:t>
            </a:r>
            <a:r>
              <a:rPr lang="en-US" altLang="zh-CN"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q</a:t>
            </a:r>
            <a:endParaRPr lang="en-US" altLang="zh-CN"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endParaRPr lang="en-US" altLang="zh-CN"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r>
              <a:rPr lang="en-US" altLang="zh-CN" sz="2000" b="1"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3. </a:t>
            </a:r>
            <a:r>
              <a:rPr lang="zh-CN" altLang="en-US"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建立模型 </a:t>
            </a:r>
            <a:r>
              <a:rPr lang="en-US" altLang="zh-CN"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ARIMA(</a:t>
            </a:r>
            <a:r>
              <a:rPr lang="en-US" altLang="zh-CN" sz="2000" dirty="0" err="1">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p,d,q</a:t>
            </a:r>
            <a:r>
              <a:rPr lang="en-US" altLang="zh-CN"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a:t>
            </a:r>
            <a:r>
              <a:rPr lang="zh-CN" altLang="en-US"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，确定回归式，并通过最小化损失函数求出模型中的参数以求得完整的 </a:t>
            </a:r>
            <a:r>
              <a:rPr lang="en-US" altLang="zh-CN"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AIRMA </a:t>
            </a:r>
            <a:r>
              <a:rPr lang="zh-CN" altLang="en-US"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模型</a:t>
            </a:r>
            <a:endParaRPr lang="zh-CN" altLang="en-US" sz="2000" dirty="0"/>
          </a:p>
        </p:txBody>
      </p:sp>
      <p:sp>
        <p:nvSpPr>
          <p:cNvPr id="16" name="文本框 15"/>
          <p:cNvSpPr txBox="1"/>
          <p:nvPr/>
        </p:nvSpPr>
        <p:spPr>
          <a:xfrm>
            <a:off x="2324100" y="1038225"/>
            <a:ext cx="6096000" cy="769441"/>
          </a:xfrm>
          <a:prstGeom prst="rect">
            <a:avLst/>
          </a:prstGeom>
          <a:noFill/>
        </p:spPr>
        <p:txBody>
          <a:bodyPr wrap="square">
            <a:spAutoFit/>
          </a:bodyPr>
          <a:lstStyle/>
          <a:p>
            <a:pPr marL="0" indent="0" algn="ctr">
              <a:lnSpc>
                <a:spcPct val="100000"/>
              </a:lnSpc>
              <a:spcBef>
                <a:spcPts val="0"/>
              </a:spcBef>
              <a:spcAft>
                <a:spcPts val="0"/>
              </a:spcAft>
              <a:buSzPct val="100000"/>
              <a:buNone/>
            </a:pPr>
            <a:r>
              <a:rPr lang="zh-CN" altLang="en-US" sz="4400" b="1" spc="360" dirty="0">
                <a:solidFill>
                  <a:schemeClr val="accent1"/>
                </a:solidFill>
                <a:uFillTx/>
                <a:latin typeface="微软雅黑" charset="-122"/>
                <a:ea typeface="微软雅黑" charset="-122"/>
                <a:sym typeface="+mn-ea"/>
              </a:rPr>
              <a:t>建模流程</a:t>
            </a:r>
            <a:endParaRPr lang="zh-CN" altLang="en-US" sz="4400" b="1" spc="360" dirty="0">
              <a:solidFill>
                <a:schemeClr val="accent1"/>
              </a:solidFill>
              <a:uFillTx/>
              <a:latin typeface="微软雅黑" charset="-122"/>
              <a:ea typeface="微软雅黑" charset="-122"/>
              <a:sym typeface="+mn-ea"/>
            </a:endParaRPr>
          </a:p>
        </p:txBody>
      </p:sp>
      <p:sp>
        <p:nvSpPr>
          <p:cNvPr id="17" name="Rectángulo 5"/>
          <p:cNvSpPr/>
          <p:nvPr>
            <p:custDataLst>
              <p:tags r:id="rId2"/>
            </p:custDataLst>
          </p:nvPr>
        </p:nvSpPr>
        <p:spPr>
          <a:xfrm>
            <a:off x="4806705" y="2032030"/>
            <a:ext cx="935990" cy="361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es-ES_tradnl" sz="1350" b="0" i="0" u="none" strike="noStrike" kern="1200" cap="none" spc="0" normalizeH="0" baseline="0" noProof="0">
              <a:ln>
                <a:noFill/>
              </a:ln>
              <a:solidFill>
                <a:srgbClr val="FFFFFF"/>
              </a:solidFill>
              <a:effectLst/>
              <a:uLnTx/>
              <a:uFillTx/>
              <a:latin typeface="微软雅黑" charset="-122"/>
              <a:ea typeface="微软雅黑" charset="-122"/>
              <a:cs typeface="+mn-cs"/>
            </a:endParaRPr>
          </a:p>
        </p:txBody>
      </p:sp>
    </p:spTree>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1773167" cy="530492"/>
            <a:chOff x="4299773" y="1452059"/>
            <a:chExt cx="1773167" cy="530492"/>
          </a:xfrm>
        </p:grpSpPr>
        <p:sp>
          <p:nvSpPr>
            <p:cNvPr id="9" name="矩形 8"/>
            <p:cNvSpPr/>
            <p:nvPr/>
          </p:nvSpPr>
          <p:spPr>
            <a:xfrm>
              <a:off x="4955326" y="1486472"/>
              <a:ext cx="1117614" cy="461665"/>
            </a:xfrm>
            <a:prstGeom prst="rect">
              <a:avLst/>
            </a:prstGeom>
          </p:spPr>
          <p:txBody>
            <a:bodyPr wrap="none">
              <a:spAutoFit/>
            </a:bodyPr>
            <a:lstStyle/>
            <a:p>
              <a:pPr>
                <a:spcBef>
                  <a:spcPts val="1200"/>
                </a:spcBef>
              </a:pPr>
              <a:r>
                <a:rPr lang="en-US" altLang="zh-CN" sz="2400" b="1" dirty="0">
                  <a:latin typeface="黑体" panose="02010609060101010101" pitchFamily="49" charset="-122"/>
                  <a:ea typeface="黑体" panose="02010609060101010101" pitchFamily="49" charset="-122"/>
                </a:rPr>
                <a:t>Models</a:t>
              </a:r>
              <a:endParaRPr lang="en-US" altLang="zh-CN" sz="2400" b="1" dirty="0">
                <a:latin typeface="黑体" panose="02010609060101010101" pitchFamily="49" charset="-122"/>
                <a:ea typeface="黑体" panose="02010609060101010101" pitchFamily="49" charset="-122"/>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rPr>
                  <a:t>3</a:t>
                </a:r>
                <a:endParaRPr lang="zh-SG" altLang="en-US" b="1" dirty="0">
                  <a:solidFill>
                    <a:srgbClr val="0070C0"/>
                  </a:solidFill>
                </a:endParaRPr>
              </a:p>
            </p:txBody>
          </p:sp>
        </p:grpSp>
      </p:grpSp>
      <p:cxnSp>
        <p:nvCxnSpPr>
          <p:cNvPr id="14" name="直接连接符 13"/>
          <p:cNvCxnSpPr>
            <a:stCxn id="9" idx="3"/>
          </p:cNvCxnSpPr>
          <p:nvPr/>
        </p:nvCxnSpPr>
        <p:spPr>
          <a:xfrm flipV="1">
            <a:off x="1933710" y="425790"/>
            <a:ext cx="6681980" cy="4956"/>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1048600" name="内容占位符 2"/>
          <p:cNvSpPr>
            <a:spLocks noGrp="1"/>
          </p:cNvSpPr>
          <p:nvPr>
            <p:custDataLst>
              <p:tags r:id="rId1"/>
            </p:custDataLst>
          </p:nvPr>
        </p:nvSpPr>
        <p:spPr>
          <a:xfrm>
            <a:off x="236855" y="909955"/>
            <a:ext cx="11283315" cy="55811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457200" lvl="1" indent="0">
              <a:lnSpc>
                <a:spcPct val="150000"/>
              </a:lnSpc>
              <a:buNone/>
            </a:pPr>
            <a:r>
              <a:rPr lang="zh-CN" altLang="en-US" sz="2000" b="1"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差分法</a:t>
            </a:r>
            <a:endParaRPr lang="en-US" altLang="zh-CN" sz="2000" b="1"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lnSpc>
                <a:spcPct val="150000"/>
              </a:lnSpc>
              <a:buNone/>
            </a:pPr>
            <a:r>
              <a:rPr lang="zh-CN" altLang="en-US"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差分：</a:t>
            </a:r>
            <a:endParaRPr lang="en-US" altLang="zh-CN"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lnSpc>
                <a:spcPct val="150000"/>
              </a:lnSpc>
              <a:buNone/>
            </a:pPr>
            <a:r>
              <a:rPr lang="zh-CN" altLang="en-US"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时间序列在</a:t>
            </a:r>
            <a:r>
              <a:rPr lang="en-US" altLang="zh-CN"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t</a:t>
            </a:r>
            <a:r>
              <a:rPr lang="zh-CN" altLang="en-US"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与</a:t>
            </a:r>
            <a:r>
              <a:rPr lang="en-US" altLang="zh-CN"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t-1</a:t>
            </a:r>
            <a:r>
              <a:rPr lang="zh-CN" altLang="en-US"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时刻的差值</a:t>
            </a:r>
            <a:endParaRPr lang="en-US" altLang="zh-CN"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6306" y="838379"/>
            <a:ext cx="6280296" cy="5323834"/>
          </a:xfrm>
          <a:prstGeom prst="rect">
            <a:avLst/>
          </a:prstGeom>
        </p:spPr>
      </p:pic>
    </p:spTree>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1773167" cy="530492"/>
            <a:chOff x="4299773" y="1452059"/>
            <a:chExt cx="1773167" cy="530492"/>
          </a:xfrm>
        </p:grpSpPr>
        <p:sp>
          <p:nvSpPr>
            <p:cNvPr id="9" name="矩形 8"/>
            <p:cNvSpPr/>
            <p:nvPr/>
          </p:nvSpPr>
          <p:spPr>
            <a:xfrm>
              <a:off x="4955326" y="1486472"/>
              <a:ext cx="1117614" cy="461665"/>
            </a:xfrm>
            <a:prstGeom prst="rect">
              <a:avLst/>
            </a:prstGeom>
          </p:spPr>
          <p:txBody>
            <a:bodyPr wrap="none">
              <a:spAutoFit/>
            </a:bodyPr>
            <a:lstStyle/>
            <a:p>
              <a:pPr>
                <a:spcBef>
                  <a:spcPts val="1200"/>
                </a:spcBef>
              </a:pPr>
              <a:r>
                <a:rPr lang="en-US" altLang="zh-CN" sz="2400" b="1" dirty="0">
                  <a:latin typeface="黑体" panose="02010609060101010101" pitchFamily="49" charset="-122"/>
                  <a:ea typeface="黑体" panose="02010609060101010101" pitchFamily="49" charset="-122"/>
                </a:rPr>
                <a:t>Models</a:t>
              </a:r>
              <a:endParaRPr lang="en-US" altLang="zh-CN" sz="2400" b="1" dirty="0">
                <a:latin typeface="黑体" panose="02010609060101010101" pitchFamily="49" charset="-122"/>
                <a:ea typeface="黑体" panose="02010609060101010101" pitchFamily="49" charset="-122"/>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rPr>
                  <a:t>3</a:t>
                </a:r>
                <a:endParaRPr lang="zh-SG" altLang="en-US" b="1" dirty="0">
                  <a:solidFill>
                    <a:srgbClr val="0070C0"/>
                  </a:solidFill>
                </a:endParaRPr>
              </a:p>
            </p:txBody>
          </p:sp>
        </p:grpSp>
      </p:grpSp>
      <p:cxnSp>
        <p:nvCxnSpPr>
          <p:cNvPr id="14" name="直接连接符 13"/>
          <p:cNvCxnSpPr>
            <a:stCxn id="9" idx="3"/>
          </p:cNvCxnSpPr>
          <p:nvPr/>
        </p:nvCxnSpPr>
        <p:spPr>
          <a:xfrm flipV="1">
            <a:off x="1933710" y="425790"/>
            <a:ext cx="6681980" cy="4956"/>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1048600" name="内容占位符 2"/>
          <p:cNvSpPr>
            <a:spLocks noGrp="1"/>
          </p:cNvSpPr>
          <p:nvPr>
            <p:custDataLst>
              <p:tags r:id="rId1"/>
            </p:custDataLst>
          </p:nvPr>
        </p:nvSpPr>
        <p:spPr>
          <a:xfrm>
            <a:off x="236855" y="909955"/>
            <a:ext cx="11283315" cy="55811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457200" lvl="1" indent="0">
              <a:lnSpc>
                <a:spcPct val="150000"/>
              </a:lnSpc>
              <a:buNone/>
            </a:pPr>
            <a:endParaRPr lang="en-US" altLang="zh-CN" sz="1600"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816096" y="990600"/>
            <a:ext cx="8327904" cy="2246769"/>
          </a:xfrm>
          <a:prstGeom prst="rect">
            <a:avLst/>
          </a:prstGeom>
          <a:noFill/>
        </p:spPr>
        <p:txBody>
          <a:bodyPr wrap="square">
            <a:spAutoFit/>
          </a:bodyPr>
          <a:lstStyle/>
          <a:p>
            <a:r>
              <a:rPr lang="en-US" altLang="zh-CN"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AR(Auto Regression)</a:t>
            </a:r>
            <a:r>
              <a:rPr lang="zh-CN" altLang="en-US"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模型，又称</a:t>
            </a:r>
            <a:r>
              <a:rPr lang="zh-CN" altLang="en-US" sz="2000" b="1"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自回归模型</a:t>
            </a:r>
            <a:r>
              <a:rPr lang="zh-CN" altLang="en-US"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。自回归模型的前提假设是变量当前的取值与变量过去的取值之间存在一定的关系，用变量的历史数据对变量自身进行预测。具有如下结构的模型称为</a:t>
            </a:r>
            <a:r>
              <a:rPr lang="en-US" altLang="zh-CN"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p</a:t>
            </a:r>
            <a:r>
              <a:rPr lang="zh-CN" altLang="en-US"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阶自回归模型，</a:t>
            </a:r>
            <a:r>
              <a:rPr lang="en-US" altLang="zh-CN"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AR(p):</a:t>
            </a:r>
            <a:endParaRPr lang="en-US" altLang="zh-CN" sz="1600" dirty="0">
              <a:latin typeface="Times New Roman" panose="02020603050405020304" pitchFamily="18" charset="0"/>
              <a:cs typeface="Times New Roman" panose="02020603050405020304" pitchFamily="18" charset="0"/>
            </a:endParaRPr>
          </a:p>
          <a:p>
            <a:endParaRPr lang="en-US" altLang="zh-CN"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endParaRPr lang="en-US" altLang="zh-CN"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endParaRPr lang="en-US" altLang="zh-CN"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endParaRPr lang="en-US" altLang="zh-CN"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7153" y="2060517"/>
            <a:ext cx="4041438" cy="427370"/>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036" y="2485263"/>
            <a:ext cx="8018293" cy="3970348"/>
          </a:xfrm>
          <a:prstGeom prst="rect">
            <a:avLst/>
          </a:prstGeom>
        </p:spPr>
      </p:pic>
    </p:spTree>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1773167" cy="530492"/>
            <a:chOff x="4299773" y="1452059"/>
            <a:chExt cx="1773167" cy="530492"/>
          </a:xfrm>
        </p:grpSpPr>
        <p:sp>
          <p:nvSpPr>
            <p:cNvPr id="9" name="矩形 8"/>
            <p:cNvSpPr/>
            <p:nvPr/>
          </p:nvSpPr>
          <p:spPr>
            <a:xfrm>
              <a:off x="4955326" y="1486472"/>
              <a:ext cx="1117614" cy="461665"/>
            </a:xfrm>
            <a:prstGeom prst="rect">
              <a:avLst/>
            </a:prstGeom>
          </p:spPr>
          <p:txBody>
            <a:bodyPr wrap="none">
              <a:spAutoFit/>
            </a:bodyPr>
            <a:lstStyle/>
            <a:p>
              <a:pPr>
                <a:spcBef>
                  <a:spcPts val="1200"/>
                </a:spcBef>
              </a:pPr>
              <a:r>
                <a:rPr lang="en-US" altLang="zh-CN" sz="2400" b="1" dirty="0">
                  <a:latin typeface="黑体" panose="02010609060101010101" pitchFamily="49" charset="-122"/>
                  <a:ea typeface="黑体" panose="02010609060101010101" pitchFamily="49" charset="-122"/>
                </a:rPr>
                <a:t>Models</a:t>
              </a:r>
              <a:endParaRPr lang="en-US" altLang="zh-CN" sz="2400" b="1" dirty="0">
                <a:latin typeface="黑体" panose="02010609060101010101" pitchFamily="49" charset="-122"/>
                <a:ea typeface="黑体" panose="02010609060101010101" pitchFamily="49" charset="-122"/>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rPr>
                  <a:t>3</a:t>
                </a:r>
                <a:endParaRPr lang="zh-SG" altLang="en-US" b="1" dirty="0">
                  <a:solidFill>
                    <a:srgbClr val="0070C0"/>
                  </a:solidFill>
                </a:endParaRPr>
              </a:p>
            </p:txBody>
          </p:sp>
        </p:grpSp>
      </p:grpSp>
      <p:cxnSp>
        <p:nvCxnSpPr>
          <p:cNvPr id="14" name="直接连接符 13"/>
          <p:cNvCxnSpPr>
            <a:stCxn id="9" idx="3"/>
          </p:cNvCxnSpPr>
          <p:nvPr/>
        </p:nvCxnSpPr>
        <p:spPr>
          <a:xfrm flipV="1">
            <a:off x="1933710" y="425790"/>
            <a:ext cx="6681980" cy="4956"/>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1048600" name="内容占位符 2"/>
          <p:cNvSpPr>
            <a:spLocks noGrp="1"/>
          </p:cNvSpPr>
          <p:nvPr>
            <p:custDataLst>
              <p:tags r:id="rId1"/>
            </p:custDataLst>
          </p:nvPr>
        </p:nvSpPr>
        <p:spPr>
          <a:xfrm>
            <a:off x="236855" y="909955"/>
            <a:ext cx="11283315" cy="55811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457200" lvl="1" indent="0">
              <a:lnSpc>
                <a:spcPct val="150000"/>
              </a:lnSpc>
              <a:buNone/>
            </a:pPr>
            <a:endParaRPr lang="en-US" altLang="zh-CN" sz="1600" dirty="0">
              <a:latin typeface="Times New Roman" panose="02020603050405020304" pitchFamily="18" charset="0"/>
              <a:cs typeface="Times New Roman" panose="02020603050405020304" pitchFamily="18" charset="0"/>
            </a:endParaRPr>
          </a:p>
        </p:txBody>
      </p:sp>
      <p:sp>
        <p:nvSpPr>
          <p:cNvPr id="4" name="文本框 3"/>
          <p:cNvSpPr txBox="1"/>
          <p:nvPr/>
        </p:nvSpPr>
        <p:spPr>
          <a:xfrm>
            <a:off x="1192305" y="1140786"/>
            <a:ext cx="7584141" cy="1323439"/>
          </a:xfrm>
          <a:prstGeom prst="rect">
            <a:avLst/>
          </a:prstGeom>
          <a:noFill/>
        </p:spPr>
        <p:txBody>
          <a:bodyPr wrap="square">
            <a:spAutoFit/>
          </a:bodyPr>
          <a:lstStyle/>
          <a:p>
            <a:r>
              <a:rPr lang="en-US" altLang="zh-CN"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MA(Moving Average)</a:t>
            </a:r>
            <a:r>
              <a:rPr lang="zh-CN" altLang="en-US"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模型，又称</a:t>
            </a:r>
            <a:r>
              <a:rPr lang="zh-CN" altLang="en-US" sz="2000" b="1"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移动平均模型</a:t>
            </a:r>
            <a:r>
              <a:rPr lang="zh-CN" altLang="en-US"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a:t>
            </a:r>
            <a:r>
              <a:rPr lang="en-US" altLang="zh-CN"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MA </a:t>
            </a:r>
            <a:r>
              <a:rPr lang="zh-CN" altLang="en-US"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模型关注的是自回归模型中误差项的累加，移动平均能够有效去除预测中的随机波动。所以这也是移动平均经常被用来作为各种平滑指数的原因。</a:t>
            </a:r>
            <a:endParaRPr lang="en-US" altLang="zh-CN"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r>
              <a:rPr lang="zh-CN" altLang="en-US"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移动平均模型具有如下结构，记为</a:t>
            </a:r>
            <a:r>
              <a:rPr lang="en-US" altLang="zh-CN"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MA(q):</a:t>
            </a:r>
            <a:endParaRPr lang="en-US" altLang="zh-CN"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6437" y="2427917"/>
            <a:ext cx="5060018" cy="500541"/>
          </a:xfrm>
          <a:prstGeom prst="rect">
            <a:avLst/>
          </a:prstGeom>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2305" y="2986258"/>
            <a:ext cx="7853083" cy="35482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2239641" cy="530492"/>
            <a:chOff x="4299773" y="1452059"/>
            <a:chExt cx="2239641" cy="530492"/>
          </a:xfrm>
        </p:grpSpPr>
        <p:sp>
          <p:nvSpPr>
            <p:cNvPr id="9" name="矩形 8"/>
            <p:cNvSpPr/>
            <p:nvPr/>
          </p:nvSpPr>
          <p:spPr>
            <a:xfrm>
              <a:off x="4955326" y="1486472"/>
              <a:ext cx="1584088" cy="461665"/>
            </a:xfrm>
            <a:prstGeom prst="rect">
              <a:avLst/>
            </a:prstGeom>
          </p:spPr>
          <p:txBody>
            <a:bodyPr wrap="none">
              <a:spAutoFit/>
            </a:bodyPr>
            <a:lstStyle/>
            <a:p>
              <a:pPr algn="l"/>
              <a:r>
                <a:rPr lang="en-US" altLang="zh-CN" sz="2400" b="1" dirty="0">
                  <a:latin typeface="黑体" panose="02010609060101010101" pitchFamily="49" charset="-122"/>
                  <a:ea typeface="黑体" panose="02010609060101010101" pitchFamily="49" charset="-122"/>
                  <a:sym typeface="+mn-ea"/>
                </a:rPr>
                <a:t>Algorithm</a:t>
              </a:r>
              <a:endParaRPr lang="en-US" altLang="zh-CN" sz="2400" b="1" dirty="0">
                <a:latin typeface="黑体" panose="02010609060101010101" pitchFamily="49" charset="-122"/>
                <a:ea typeface="黑体" panose="02010609060101010101" pitchFamily="49" charset="-122"/>
                <a:sym typeface="+mn-ea"/>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rPr>
                  <a:t>3</a:t>
                </a:r>
                <a:endParaRPr lang="zh-SG" altLang="en-US" b="1" dirty="0">
                  <a:solidFill>
                    <a:srgbClr val="0070C0"/>
                  </a:solidFill>
                </a:endParaRPr>
              </a:p>
            </p:txBody>
          </p:sp>
        </p:grpSp>
      </p:grpSp>
      <p:cxnSp>
        <p:nvCxnSpPr>
          <p:cNvPr id="14" name="直接连接符 13"/>
          <p:cNvCxnSpPr>
            <a:stCxn id="9" idx="3"/>
          </p:cNvCxnSpPr>
          <p:nvPr/>
        </p:nvCxnSpPr>
        <p:spPr>
          <a:xfrm flipV="1">
            <a:off x="2400184" y="425790"/>
            <a:ext cx="6215506" cy="4956"/>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1048600" name="内容占位符 2"/>
          <p:cNvSpPr>
            <a:spLocks noGrp="1"/>
          </p:cNvSpPr>
          <p:nvPr>
            <p:custDataLst>
              <p:tags r:id="rId1"/>
            </p:custDataLst>
          </p:nvPr>
        </p:nvSpPr>
        <p:spPr>
          <a:xfrm>
            <a:off x="236855" y="909955"/>
            <a:ext cx="11283315" cy="55811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457200" lvl="1" indent="0">
              <a:lnSpc>
                <a:spcPct val="150000"/>
              </a:lnSpc>
              <a:buNone/>
            </a:pPr>
            <a:endParaRPr lang="en-US" altLang="zh-CN" sz="1600" dirty="0">
              <a:latin typeface="Times New Roman" panose="02020603050405020304" pitchFamily="18" charset="0"/>
              <a:cs typeface="Times New Roman" panose="02020603050405020304" pitchFamily="18" charset="0"/>
            </a:endParaRPr>
          </a:p>
        </p:txBody>
      </p:sp>
      <p:sp>
        <p:nvSpPr>
          <p:cNvPr id="13" name="文本框 12"/>
          <p:cNvSpPr txBox="1"/>
          <p:nvPr/>
        </p:nvSpPr>
        <p:spPr>
          <a:xfrm>
            <a:off x="982741" y="867054"/>
            <a:ext cx="9077325" cy="523220"/>
          </a:xfrm>
          <a:prstGeom prst="rect">
            <a:avLst/>
          </a:prstGeom>
          <a:noFill/>
        </p:spPr>
        <p:txBody>
          <a:bodyPr wrap="square">
            <a:spAutoFit/>
          </a:bodyPr>
          <a:lstStyle/>
          <a:p>
            <a:r>
              <a:rPr lang="en-US" altLang="zh-CN" sz="2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KNN</a:t>
            </a:r>
            <a:r>
              <a:rPr lang="zh-CN" altLang="en-US" sz="2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分类算法</a:t>
            </a:r>
            <a:r>
              <a:rPr lang="en-US" altLang="zh-CN" sz="2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 / K</a:t>
            </a:r>
            <a:r>
              <a:rPr lang="zh-CN" altLang="en-US" sz="2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邻近算法</a:t>
            </a:r>
            <a:endParaRPr lang="zh-CN" altLang="en-US" sz="2800" b="1" dirty="0">
              <a:solidFill>
                <a:srgbClr val="FF0000"/>
              </a:solidFill>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292" y="1532290"/>
            <a:ext cx="3134732" cy="2797663"/>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8512" y="4287107"/>
            <a:ext cx="3551228" cy="1150720"/>
          </a:xfrm>
          <a:prstGeom prst="rect">
            <a:avLst/>
          </a:prstGeom>
        </p:spPr>
      </p:pic>
      <p:sp>
        <p:nvSpPr>
          <p:cNvPr id="6" name="文本框 5"/>
          <p:cNvSpPr txBox="1"/>
          <p:nvPr/>
        </p:nvSpPr>
        <p:spPr>
          <a:xfrm>
            <a:off x="4673369" y="4262302"/>
            <a:ext cx="954107" cy="400110"/>
          </a:xfrm>
          <a:prstGeom prst="rect">
            <a:avLst/>
          </a:prstGeom>
          <a:noFill/>
        </p:spPr>
        <p:txBody>
          <a:bodyPr wrap="none" rtlCol="0">
            <a:spAutoFit/>
          </a:bodyPr>
          <a:lstStyle/>
          <a:p>
            <a:r>
              <a:rPr lang="zh-CN" altLang="en-US" sz="2000" dirty="0">
                <a:solidFill>
                  <a:srgbClr val="5F493F"/>
                </a:solidFill>
                <a:latin typeface="Times New Roman" panose="02020603050405020304" pitchFamily="18" charset="0"/>
                <a:cs typeface="Times New Roman" panose="02020603050405020304" pitchFamily="18" charset="0"/>
              </a:rPr>
              <a:t>距离：</a:t>
            </a:r>
            <a:endParaRPr lang="zh-CN" altLang="en-US" sz="2000" dirty="0"/>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3369" y="2022887"/>
            <a:ext cx="5022430" cy="860454"/>
          </a:xfrm>
          <a:prstGeom prst="rect">
            <a:avLst/>
          </a:prstGeom>
        </p:spPr>
      </p:pic>
      <p:sp>
        <p:nvSpPr>
          <p:cNvPr id="17" name="文本框 16"/>
          <p:cNvSpPr txBox="1"/>
          <p:nvPr/>
        </p:nvSpPr>
        <p:spPr>
          <a:xfrm>
            <a:off x="4673369" y="1592167"/>
            <a:ext cx="4288353" cy="400110"/>
          </a:xfrm>
          <a:prstGeom prst="rect">
            <a:avLst/>
          </a:prstGeom>
          <a:noFill/>
        </p:spPr>
        <p:txBody>
          <a:bodyPr wrap="none" rtlCol="0">
            <a:spAutoFit/>
          </a:bodyPr>
          <a:lstStyle/>
          <a:p>
            <a:r>
              <a:rPr lang="zh-CN" altLang="en-US"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航司偏好、舱位偏好、用户类别</a:t>
            </a:r>
            <a:r>
              <a:rPr lang="en-US" altLang="zh-CN"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a:t>
            </a:r>
            <a:endParaRPr lang="zh-CN" altLang="en-US" sz="2000" dirty="0"/>
          </a:p>
        </p:txBody>
      </p:sp>
      <p:sp>
        <p:nvSpPr>
          <p:cNvPr id="18" name="文本框 17"/>
          <p:cNvSpPr txBox="1"/>
          <p:nvPr/>
        </p:nvSpPr>
        <p:spPr>
          <a:xfrm>
            <a:off x="4673369" y="5437827"/>
            <a:ext cx="2492990" cy="400110"/>
          </a:xfrm>
          <a:prstGeom prst="rect">
            <a:avLst/>
          </a:prstGeom>
          <a:noFill/>
        </p:spPr>
        <p:txBody>
          <a:bodyPr wrap="none" rtlCol="0">
            <a:spAutoFit/>
          </a:bodyPr>
          <a:lstStyle/>
          <a:p>
            <a:r>
              <a:rPr lang="zh-CN" altLang="en-US" sz="2000" dirty="0">
                <a:solidFill>
                  <a:srgbClr val="5F493F"/>
                </a:solidFill>
                <a:latin typeface="Times New Roman" panose="02020603050405020304" pitchFamily="18" charset="0"/>
                <a:cs typeface="Times New Roman" panose="02020603050405020304" pitchFamily="18" charset="0"/>
              </a:rPr>
              <a:t>同类购票者价格相近</a:t>
            </a:r>
            <a:endParaRPr lang="zh-CN" altLang="en-US" sz="2000" dirty="0"/>
          </a:p>
        </p:txBody>
      </p:sp>
      <p:pic>
        <p:nvPicPr>
          <p:cNvPr id="20" name="图片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3084306"/>
            <a:ext cx="2950127" cy="860454"/>
          </a:xfrm>
          <a:prstGeom prst="rect">
            <a:avLst/>
          </a:prstGeom>
        </p:spPr>
      </p:pic>
      <p:sp>
        <p:nvSpPr>
          <p:cNvPr id="22" name="文本框 21"/>
          <p:cNvSpPr txBox="1"/>
          <p:nvPr/>
        </p:nvSpPr>
        <p:spPr>
          <a:xfrm>
            <a:off x="4632017" y="2947052"/>
            <a:ext cx="2492990" cy="369332"/>
          </a:xfrm>
          <a:prstGeom prst="rect">
            <a:avLst/>
          </a:prstGeom>
          <a:noFill/>
        </p:spPr>
        <p:txBody>
          <a:bodyPr wrap="square">
            <a:spAutoFit/>
          </a:bodyPr>
          <a:lstStyle/>
          <a:p>
            <a:r>
              <a:rPr lang="zh-CN" altLang="en-US" dirty="0">
                <a:solidFill>
                  <a:srgbClr val="5F493F"/>
                </a:solidFill>
                <a:latin typeface="Times New Roman" panose="02020603050405020304" pitchFamily="18" charset="0"/>
                <a:cs typeface="Times New Roman" panose="02020603050405020304" pitchFamily="18" charset="0"/>
              </a:rPr>
              <a:t>价格敏感度</a:t>
            </a:r>
            <a:r>
              <a:rPr lang="zh-CN" altLang="en-US" sz="1800" dirty="0">
                <a:solidFill>
                  <a:srgbClr val="5F493F"/>
                </a:solidFill>
                <a:latin typeface="Times New Roman" panose="02020603050405020304" pitchFamily="18" charset="0"/>
                <a:cs typeface="Times New Roman" panose="02020603050405020304" pitchFamily="18" charset="0"/>
              </a:rPr>
              <a:t>：</a:t>
            </a:r>
            <a:endParaRPr lang="zh-CN" altLang="en-US" sz="1800" dirty="0"/>
          </a:p>
        </p:txBody>
      </p:sp>
    </p:spTree>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2239641" cy="530492"/>
            <a:chOff x="4299773" y="1452059"/>
            <a:chExt cx="2239641" cy="530492"/>
          </a:xfrm>
        </p:grpSpPr>
        <p:sp>
          <p:nvSpPr>
            <p:cNvPr id="9" name="矩形 8"/>
            <p:cNvSpPr/>
            <p:nvPr/>
          </p:nvSpPr>
          <p:spPr>
            <a:xfrm>
              <a:off x="4955326" y="1486472"/>
              <a:ext cx="1584088" cy="461665"/>
            </a:xfrm>
            <a:prstGeom prst="rect">
              <a:avLst/>
            </a:prstGeom>
          </p:spPr>
          <p:txBody>
            <a:bodyPr wrap="none">
              <a:spAutoFit/>
            </a:bodyPr>
            <a:lstStyle/>
            <a:p>
              <a:pPr algn="l"/>
              <a:r>
                <a:rPr lang="en-US" altLang="zh-CN" sz="2400" b="1" dirty="0">
                  <a:latin typeface="黑体" panose="02010609060101010101" pitchFamily="49" charset="-122"/>
                  <a:ea typeface="黑体" panose="02010609060101010101" pitchFamily="49" charset="-122"/>
                  <a:sym typeface="+mn-ea"/>
                </a:rPr>
                <a:t>Algorithm</a:t>
              </a:r>
              <a:endParaRPr lang="en-US" altLang="zh-CN" sz="2400" b="1" dirty="0">
                <a:latin typeface="黑体" panose="02010609060101010101" pitchFamily="49" charset="-122"/>
                <a:ea typeface="黑体" panose="02010609060101010101" pitchFamily="49" charset="-122"/>
                <a:sym typeface="+mn-ea"/>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rPr>
                  <a:t>3</a:t>
                </a:r>
                <a:endParaRPr lang="zh-SG" altLang="en-US" b="1" dirty="0">
                  <a:solidFill>
                    <a:srgbClr val="0070C0"/>
                  </a:solidFill>
                </a:endParaRPr>
              </a:p>
            </p:txBody>
          </p:sp>
        </p:grpSp>
      </p:grpSp>
      <p:cxnSp>
        <p:nvCxnSpPr>
          <p:cNvPr id="14" name="直接连接符 13"/>
          <p:cNvCxnSpPr>
            <a:stCxn id="9" idx="3"/>
          </p:cNvCxnSpPr>
          <p:nvPr/>
        </p:nvCxnSpPr>
        <p:spPr>
          <a:xfrm flipV="1">
            <a:off x="2400184" y="425790"/>
            <a:ext cx="6215506" cy="4956"/>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1048600" name="内容占位符 2"/>
          <p:cNvSpPr>
            <a:spLocks noGrp="1"/>
          </p:cNvSpPr>
          <p:nvPr>
            <p:custDataLst>
              <p:tags r:id="rId1"/>
            </p:custDataLst>
          </p:nvPr>
        </p:nvSpPr>
        <p:spPr>
          <a:xfrm>
            <a:off x="236855" y="909955"/>
            <a:ext cx="11283315" cy="55811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457200" lvl="1" indent="0">
              <a:lnSpc>
                <a:spcPct val="150000"/>
              </a:lnSpc>
              <a:buNone/>
            </a:pPr>
            <a:endParaRPr lang="en-US" altLang="zh-CN" sz="1600" dirty="0">
              <a:latin typeface="Times New Roman" panose="02020603050405020304" pitchFamily="18" charset="0"/>
              <a:cs typeface="Times New Roman" panose="02020603050405020304" pitchFamily="18" charset="0"/>
            </a:endParaRPr>
          </a:p>
        </p:txBody>
      </p:sp>
      <p:sp>
        <p:nvSpPr>
          <p:cNvPr id="13" name="文本框 12"/>
          <p:cNvSpPr txBox="1"/>
          <p:nvPr/>
        </p:nvSpPr>
        <p:spPr>
          <a:xfrm>
            <a:off x="816096" y="749081"/>
            <a:ext cx="9077325" cy="523220"/>
          </a:xfrm>
          <a:prstGeom prst="rect">
            <a:avLst/>
          </a:prstGeom>
          <a:noFill/>
        </p:spPr>
        <p:txBody>
          <a:bodyPr wrap="square">
            <a:spAutoFit/>
          </a:bodyPr>
          <a:lstStyle/>
          <a:p>
            <a:r>
              <a:rPr lang="en-US" altLang="zh-CN" sz="2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AdaBoost</a:t>
            </a:r>
            <a:r>
              <a:rPr lang="zh-CN" altLang="en-US" sz="2800"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分类算法</a:t>
            </a:r>
            <a:endParaRPr lang="zh-CN" altLang="en-US" sz="2800" b="1" dirty="0">
              <a:solidFill>
                <a:srgbClr val="FF0000"/>
              </a:solidFill>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9933" y="2992393"/>
            <a:ext cx="7952993" cy="3580568"/>
          </a:xfrm>
          <a:prstGeom prst="rect">
            <a:avLst/>
          </a:prstGeom>
        </p:spPr>
      </p:pic>
      <p:sp>
        <p:nvSpPr>
          <p:cNvPr id="7" name="文本框 6"/>
          <p:cNvSpPr txBox="1"/>
          <p:nvPr/>
        </p:nvSpPr>
        <p:spPr>
          <a:xfrm>
            <a:off x="816096" y="1347517"/>
            <a:ext cx="10444406" cy="1754326"/>
          </a:xfrm>
          <a:prstGeom prst="rect">
            <a:avLst/>
          </a:prstGeom>
          <a:noFill/>
        </p:spPr>
        <p:txBody>
          <a:bodyPr wrap="square">
            <a:spAutoFit/>
          </a:bodyPr>
          <a:lstStyle/>
          <a:p>
            <a:r>
              <a:rPr lang="zh-CN" altLang="en-US"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算法思想：</a:t>
            </a:r>
            <a:endParaRPr lang="en-US" altLang="zh-CN"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buAutoNum type="arabicPeriod"/>
            </a:pPr>
            <a:r>
              <a:rPr lang="zh-CN" altLang="en-US"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初始化训练样本的权值分布，每个样本具有相同权重；</a:t>
            </a:r>
            <a:endParaRPr lang="en-US" altLang="zh-CN"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buAutoNum type="arabicPeriod"/>
            </a:pPr>
            <a:r>
              <a:rPr lang="zh-CN" altLang="en-US"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训练弱分类器，如果样本分类正确，则在构造下一个训练集中，它的权值就会被降低；反之提高。用更新过的样本集去训练下一个分类器；</a:t>
            </a:r>
            <a:endParaRPr lang="en-US" altLang="zh-CN"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buAutoNum type="arabicPeriod"/>
            </a:pPr>
            <a:r>
              <a:rPr lang="zh-CN" altLang="en-US"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将所有弱分类组合成强分类器，各个弱分类器的训练过程结束后，加大分类误差率小的弱分类器的权重，降低分类误差率大的弱分类器的权重。</a:t>
            </a:r>
            <a:endParaRPr lang="zh-CN" altLang="en-US" dirty="0"/>
          </a:p>
        </p:txBody>
      </p:sp>
    </p:spTree>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28079" cy="530492"/>
            <a:chOff x="4299773" y="1452059"/>
            <a:chExt cx="3328079" cy="530492"/>
          </a:xfrm>
        </p:grpSpPr>
        <p:sp>
          <p:nvSpPr>
            <p:cNvPr id="9" name="矩形 8"/>
            <p:cNvSpPr/>
            <p:nvPr/>
          </p:nvSpPr>
          <p:spPr>
            <a:xfrm>
              <a:off x="4955326" y="1486472"/>
              <a:ext cx="2672526" cy="461665"/>
            </a:xfrm>
            <a:prstGeom prst="rect">
              <a:avLst/>
            </a:prstGeom>
          </p:spPr>
          <p:txBody>
            <a:bodyPr wrap="none">
              <a:spAutoFit/>
            </a:bodyPr>
            <a:lstStyle/>
            <a:p>
              <a:r>
                <a:rPr lang="en-US" altLang="zh-CN" sz="2400" b="1" dirty="0">
                  <a:latin typeface="黑体" panose="02010609060101010101" pitchFamily="49" charset="-122"/>
                  <a:ea typeface="黑体" panose="02010609060101010101" pitchFamily="49" charset="-122"/>
                </a:rPr>
                <a:t>Evaluation Index</a:t>
              </a:r>
              <a:endParaRPr lang="en-US" altLang="zh-CN" sz="2400" b="1" dirty="0">
                <a:latin typeface="黑体" panose="02010609060101010101" pitchFamily="49" charset="-122"/>
                <a:ea typeface="黑体" panose="02010609060101010101" pitchFamily="49" charset="-122"/>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rPr>
                  <a:t>3</a:t>
                </a:r>
                <a:endParaRPr lang="zh-SG" altLang="en-US" b="1" dirty="0">
                  <a:solidFill>
                    <a:srgbClr val="0070C0"/>
                  </a:solidFill>
                </a:endParaRPr>
              </a:p>
            </p:txBody>
          </p:sp>
        </p:grpSp>
      </p:grpSp>
      <p:cxnSp>
        <p:nvCxnSpPr>
          <p:cNvPr id="14" name="直接连接符 13"/>
          <p:cNvCxnSpPr>
            <a:stCxn id="9" idx="3"/>
          </p:cNvCxnSpPr>
          <p:nvPr/>
        </p:nvCxnSpPr>
        <p:spPr>
          <a:xfrm flipV="1">
            <a:off x="3488622" y="425790"/>
            <a:ext cx="5127068" cy="4956"/>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1048600" name="内容占位符 2"/>
          <p:cNvSpPr>
            <a:spLocks noGrp="1"/>
          </p:cNvSpPr>
          <p:nvPr>
            <p:custDataLst>
              <p:tags r:id="rId1"/>
            </p:custDataLst>
          </p:nvPr>
        </p:nvSpPr>
        <p:spPr>
          <a:xfrm>
            <a:off x="236855" y="909955"/>
            <a:ext cx="11283315" cy="43516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457200" lvl="1" indent="0">
              <a:buNone/>
            </a:pPr>
            <a:r>
              <a:rPr lang="zh-CN" altLang="en-US"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rPr>
              <a:t>评价指标：</a:t>
            </a:r>
            <a:endParaRPr lang="en-US" altLang="zh-CN"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buNone/>
            </a:pPr>
            <a:r>
              <a:rPr lang="zh-CN" altLang="en-US" sz="2055" b="1"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均方误差（mean </a:t>
            </a:r>
            <a:r>
              <a:rPr lang="en-US" altLang="zh-CN" sz="2055" b="1"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squared</a:t>
            </a:r>
            <a:r>
              <a:rPr lang="zh-CN" altLang="en-US" sz="2055" b="1"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 error，M</a:t>
            </a:r>
            <a:r>
              <a:rPr lang="en-US" altLang="zh-CN" sz="2055" b="1"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S</a:t>
            </a:r>
            <a:r>
              <a:rPr lang="zh-CN" altLang="en-US" sz="2055" b="1"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E）</a:t>
            </a:r>
            <a:endParaRPr lang="zh-CN" altLang="en-US" sz="2055" b="1"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buNone/>
            </a:pPr>
            <a:r>
              <a:rPr lang="zh-CN" altLang="en-US" sz="2055" b="1"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均方根误差（</a:t>
            </a:r>
            <a:r>
              <a:rPr lang="en-US" altLang="zh-CN" sz="2055" b="1"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root mean squared </a:t>
            </a:r>
            <a:r>
              <a:rPr lang="zh-CN" altLang="en-US" sz="2055" b="1"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error ，</a:t>
            </a:r>
            <a:r>
              <a:rPr lang="en-US" altLang="zh-CN" sz="2055" b="1"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RMS</a:t>
            </a:r>
            <a:r>
              <a:rPr lang="zh-CN" altLang="en-US" sz="2055" b="1"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E）</a:t>
            </a:r>
            <a:endParaRPr lang="zh-CN" altLang="en-US" sz="2055" b="1"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buNone/>
            </a:pPr>
            <a:endParaRPr lang="zh-CN" altLang="en-US" sz="2055"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buNone/>
            </a:pPr>
            <a:r>
              <a:rPr lang="zh-CN" altLang="en-US" sz="2055"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  均方误差统计了真实值和预测值之间的误差的平方和的大小。显然，均方误差越小，说明回归模型得到的预测值和真实值的误差越小，也就说明回归模型的效果越好。均方根误差也是如此</a:t>
            </a:r>
            <a:endParaRPr lang="zh-CN" altLang="en-US" sz="2055"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3883" y="3315856"/>
            <a:ext cx="3068122" cy="1229281"/>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5007" y="3315856"/>
            <a:ext cx="2730267" cy="1103382"/>
          </a:xfrm>
          <a:prstGeom prst="rect">
            <a:avLst/>
          </a:prstGeom>
        </p:spPr>
      </p:pic>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243557" y="202421"/>
            <a:ext cx="1724098" cy="5386090"/>
          </a:xfrm>
          <a:prstGeom prst="rect">
            <a:avLst/>
          </a:prstGeom>
          <a:noFill/>
        </p:spPr>
        <p:txBody>
          <a:bodyPr wrap="square" rtlCol="0">
            <a:spAutoFit/>
          </a:bodyPr>
          <a:lstStyle/>
          <a:p>
            <a:r>
              <a:rPr lang="en-US" altLang="zh-SG" sz="34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1</a:t>
            </a:r>
            <a:endParaRPr lang="zh-SG" altLang="en-US" sz="34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cxnSp>
        <p:nvCxnSpPr>
          <p:cNvPr id="6" name="直接连接符 5"/>
          <p:cNvCxnSpPr/>
          <p:nvPr/>
        </p:nvCxnSpPr>
        <p:spPr>
          <a:xfrm>
            <a:off x="1158703" y="4271849"/>
            <a:ext cx="991879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158702" y="4521971"/>
            <a:ext cx="774797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074940" y="3455432"/>
            <a:ext cx="2529840" cy="583565"/>
          </a:xfrm>
          <a:prstGeom prst="rect">
            <a:avLst/>
          </a:prstGeom>
        </p:spPr>
        <p:txBody>
          <a:bodyPr wrap="none">
            <a:spAutoFit/>
          </a:bodyPr>
          <a:lstStyle/>
          <a:p>
            <a:pPr>
              <a:spcBef>
                <a:spcPts val="1200"/>
              </a:spcBef>
            </a:pPr>
            <a:r>
              <a:rPr lang="en-US" altLang="zh-CN" sz="32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Background</a:t>
            </a:r>
            <a:endParaRPr lang="en-US" altLang="zh-CN" sz="32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28079" cy="530492"/>
            <a:chOff x="4299773" y="1452059"/>
            <a:chExt cx="3328079" cy="530492"/>
          </a:xfrm>
        </p:grpSpPr>
        <p:sp>
          <p:nvSpPr>
            <p:cNvPr id="9" name="矩形 8"/>
            <p:cNvSpPr/>
            <p:nvPr/>
          </p:nvSpPr>
          <p:spPr>
            <a:xfrm>
              <a:off x="4955326" y="1486472"/>
              <a:ext cx="2672526" cy="461665"/>
            </a:xfrm>
            <a:prstGeom prst="rect">
              <a:avLst/>
            </a:prstGeom>
          </p:spPr>
          <p:txBody>
            <a:bodyPr wrap="none">
              <a:spAutoFit/>
            </a:bodyPr>
            <a:lstStyle/>
            <a:p>
              <a:r>
                <a:rPr lang="en-US" altLang="zh-CN" sz="2400" b="1" dirty="0">
                  <a:latin typeface="黑体" panose="02010609060101010101" pitchFamily="49" charset="-122"/>
                  <a:ea typeface="黑体" panose="02010609060101010101" pitchFamily="49" charset="-122"/>
                </a:rPr>
                <a:t>Evaluation Index</a:t>
              </a:r>
              <a:endParaRPr lang="en-US" altLang="zh-CN" sz="2400" b="1" dirty="0">
                <a:latin typeface="黑体" panose="02010609060101010101" pitchFamily="49" charset="-122"/>
                <a:ea typeface="黑体" panose="02010609060101010101" pitchFamily="49" charset="-122"/>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rPr>
                  <a:t>3</a:t>
                </a:r>
                <a:endParaRPr lang="zh-SG" altLang="en-US" b="1" dirty="0">
                  <a:solidFill>
                    <a:srgbClr val="0070C0"/>
                  </a:solidFill>
                </a:endParaRPr>
              </a:p>
            </p:txBody>
          </p:sp>
        </p:grpSp>
      </p:grpSp>
      <p:cxnSp>
        <p:nvCxnSpPr>
          <p:cNvPr id="14" name="直接连接符 13"/>
          <p:cNvCxnSpPr>
            <a:stCxn id="9" idx="3"/>
          </p:cNvCxnSpPr>
          <p:nvPr/>
        </p:nvCxnSpPr>
        <p:spPr>
          <a:xfrm flipV="1">
            <a:off x="3488622" y="425790"/>
            <a:ext cx="5127068" cy="4956"/>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1048600" name="内容占位符 2"/>
          <p:cNvSpPr>
            <a:spLocks noGrp="1"/>
          </p:cNvSpPr>
          <p:nvPr>
            <p:custDataLst>
              <p:tags r:id="rId1"/>
            </p:custDataLst>
          </p:nvPr>
        </p:nvSpPr>
        <p:spPr>
          <a:xfrm>
            <a:off x="236855" y="909955"/>
            <a:ext cx="11283315" cy="43516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457200" lvl="1" indent="0">
              <a:buNone/>
            </a:pPr>
            <a:endParaRPr lang="en-US" altLang="zh-CN" sz="2055" b="1" dirty="0">
              <a:solidFill>
                <a:srgbClr val="FF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buNone/>
            </a:pPr>
            <a:r>
              <a:rPr lang="zh-CN" altLang="en-US" sz="2055" b="1"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平均绝对误差（mean absolute error，MAE）</a:t>
            </a:r>
            <a:endParaRPr lang="zh-CN" altLang="en-US" sz="2055" b="1"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buNone/>
            </a:pPr>
            <a:r>
              <a:rPr lang="zh-CN" altLang="en-US" sz="2055" b="1"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平均百分比误差（mean absolute percent error ，MAPE）</a:t>
            </a:r>
            <a:endParaRPr lang="zh-CN" altLang="en-US" sz="2055" b="1"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buNone/>
            </a:pPr>
            <a:endParaRPr lang="zh-CN" altLang="en-US" sz="2055"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buNone/>
            </a:pPr>
            <a:r>
              <a:rPr lang="zh-CN" altLang="en-US" sz="2055"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平均绝对误差和平均百分比误差同样也是回归问题中十分常用的指标。</a:t>
            </a:r>
            <a:endParaRPr lang="en-US" altLang="zh-CN" sz="2055"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buNone/>
            </a:pPr>
            <a:r>
              <a:rPr lang="zh-CN" altLang="en-US" sz="2055"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平均绝对误差同样表现了回归模型的预测值和真实值之间的差异，和 </a:t>
            </a:r>
            <a:r>
              <a:rPr lang="en-US" altLang="zh-CN" sz="2055"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MSE </a:t>
            </a:r>
            <a:r>
              <a:rPr lang="zh-CN" altLang="en-US" sz="2055"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的区别在于误差的范数不同。</a:t>
            </a:r>
            <a:r>
              <a:rPr lang="en-US" altLang="zh-CN" sz="2055"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MSE </a:t>
            </a:r>
            <a:r>
              <a:rPr lang="zh-CN" altLang="en-US" sz="2055"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可以认为是二阶范数而 </a:t>
            </a:r>
            <a:r>
              <a:rPr lang="en-US" altLang="zh-CN" sz="2055"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MAE </a:t>
            </a:r>
            <a:r>
              <a:rPr lang="zh-CN" altLang="en-US" sz="2055"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则为一阶范数。</a:t>
            </a:r>
            <a:endParaRPr lang="zh-CN" altLang="en-US" sz="2055"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4" name="图片 3" descr="截屏2024-05-26 21.22.50"/>
          <p:cNvPicPr>
            <a:picLocks noChangeAspect="1"/>
          </p:cNvPicPr>
          <p:nvPr/>
        </p:nvPicPr>
        <p:blipFill>
          <a:blip r:embed="rId2"/>
          <a:stretch>
            <a:fillRect/>
          </a:stretch>
        </p:blipFill>
        <p:spPr>
          <a:xfrm>
            <a:off x="892175" y="3429000"/>
            <a:ext cx="4272915" cy="2042160"/>
          </a:xfrm>
          <a:prstGeom prst="rect">
            <a:avLst/>
          </a:prstGeom>
        </p:spPr>
      </p:pic>
    </p:spTree>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28079" cy="530492"/>
            <a:chOff x="4299773" y="1452059"/>
            <a:chExt cx="3328079" cy="530492"/>
          </a:xfrm>
        </p:grpSpPr>
        <p:sp>
          <p:nvSpPr>
            <p:cNvPr id="9" name="矩形 8"/>
            <p:cNvSpPr/>
            <p:nvPr/>
          </p:nvSpPr>
          <p:spPr>
            <a:xfrm>
              <a:off x="4955326" y="1486472"/>
              <a:ext cx="2672526" cy="461665"/>
            </a:xfrm>
            <a:prstGeom prst="rect">
              <a:avLst/>
            </a:prstGeom>
          </p:spPr>
          <p:txBody>
            <a:bodyPr wrap="none">
              <a:spAutoFit/>
            </a:bodyPr>
            <a:lstStyle/>
            <a:p>
              <a:r>
                <a:rPr lang="en-US" altLang="zh-CN" sz="2400" b="1" dirty="0">
                  <a:latin typeface="黑体" panose="02010609060101010101" pitchFamily="49" charset="-122"/>
                  <a:ea typeface="黑体" panose="02010609060101010101" pitchFamily="49" charset="-122"/>
                </a:rPr>
                <a:t>Evaluation Index</a:t>
              </a:r>
              <a:endParaRPr lang="en-US" altLang="zh-CN" sz="2400" b="1" dirty="0">
                <a:latin typeface="黑体" panose="02010609060101010101" pitchFamily="49" charset="-122"/>
                <a:ea typeface="黑体" panose="02010609060101010101" pitchFamily="49" charset="-122"/>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rPr>
                  <a:t>3</a:t>
                </a:r>
                <a:endParaRPr lang="zh-SG" altLang="en-US" b="1" dirty="0">
                  <a:solidFill>
                    <a:srgbClr val="0070C0"/>
                  </a:solidFill>
                </a:endParaRPr>
              </a:p>
            </p:txBody>
          </p:sp>
        </p:grpSp>
      </p:grpSp>
      <p:cxnSp>
        <p:nvCxnSpPr>
          <p:cNvPr id="14" name="直接连接符 13"/>
          <p:cNvCxnSpPr>
            <a:stCxn id="9" idx="3"/>
          </p:cNvCxnSpPr>
          <p:nvPr/>
        </p:nvCxnSpPr>
        <p:spPr>
          <a:xfrm flipV="1">
            <a:off x="3488622" y="425790"/>
            <a:ext cx="5127068" cy="4956"/>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1048600" name="内容占位符 2"/>
          <p:cNvSpPr>
            <a:spLocks noGrp="1"/>
          </p:cNvSpPr>
          <p:nvPr>
            <p:custDataLst>
              <p:tags r:id="rId1"/>
            </p:custDataLst>
          </p:nvPr>
        </p:nvSpPr>
        <p:spPr>
          <a:xfrm>
            <a:off x="236855" y="909955"/>
            <a:ext cx="11283315" cy="43516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457200" lvl="1" indent="0">
              <a:lnSpc>
                <a:spcPct val="100000"/>
              </a:lnSpc>
              <a:buNone/>
            </a:pPr>
            <a:r>
              <a:rPr lang="zh-CN" altLang="en-US" sz="2000" b="1"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准确率、精确率和召回率</a:t>
            </a:r>
            <a:endParaRPr lang="en-US" altLang="zh-CN" sz="2000" b="1"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lnSpc>
                <a:spcPct val="100000"/>
              </a:lnSpc>
              <a:buNone/>
            </a:pPr>
            <a:endParaRPr lang="en-US" altLang="zh-CN" sz="2000" b="1"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lnSpc>
                <a:spcPct val="100000"/>
              </a:lnSpc>
              <a:buNone/>
            </a:pPr>
            <a:r>
              <a:rPr lang="en-US" altLang="zh-CN"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对于一个二分类问题，我们可以将分类定义为正样本和负样本。而对于预测的结果是否正确，我们也可以将预测情况分为正确和错误。基于上述条件，我们可以定义：</a:t>
            </a:r>
            <a:endParaRPr lang="en-US" altLang="zh-CN"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lnSpc>
                <a:spcPct val="100000"/>
              </a:lnSpc>
              <a:buNone/>
            </a:pPr>
            <a:r>
              <a:rPr lang="en-US" altLang="zh-CN"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TP（True Positive）   预测为正样本实际也为正样本</a:t>
            </a:r>
            <a:endParaRPr lang="en-US" altLang="zh-CN"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lnSpc>
                <a:spcPct val="100000"/>
              </a:lnSpc>
              <a:buNone/>
            </a:pPr>
            <a:r>
              <a:rPr lang="en-US" altLang="zh-CN"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FP（False Positive）  预测为正样本但是真实值为负样本</a:t>
            </a:r>
            <a:endParaRPr lang="en-US" altLang="zh-CN"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lnSpc>
                <a:spcPct val="100000"/>
              </a:lnSpc>
              <a:buNone/>
            </a:pPr>
            <a:r>
              <a:rPr lang="en-US" altLang="zh-CN"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TN（True Negative） 预测为负样本实际也为负样本</a:t>
            </a:r>
            <a:endParaRPr lang="en-US" altLang="zh-CN"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lnSpc>
                <a:spcPct val="100000"/>
              </a:lnSpc>
              <a:buNone/>
            </a:pPr>
            <a:r>
              <a:rPr lang="en-US" altLang="zh-CN"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FN（False Negative）预测为负样本实际为正样本</a:t>
            </a:r>
            <a:endParaRPr lang="en-US" altLang="zh-CN" sz="2000"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2" name="图片 1" descr="截屏2024-05-26 21.18.48"/>
          <p:cNvPicPr>
            <a:picLocks noChangeAspect="1"/>
          </p:cNvPicPr>
          <p:nvPr/>
        </p:nvPicPr>
        <p:blipFill>
          <a:blip r:embed="rId2"/>
          <a:stretch>
            <a:fillRect/>
          </a:stretch>
        </p:blipFill>
        <p:spPr>
          <a:xfrm>
            <a:off x="816096" y="3892662"/>
            <a:ext cx="4664075" cy="1618615"/>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5381" y="5474198"/>
            <a:ext cx="2556592" cy="945731"/>
          </a:xfrm>
          <a:prstGeom prst="rect">
            <a:avLst/>
          </a:prstGeom>
        </p:spPr>
      </p:pic>
    </p:spTree>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328079" cy="530492"/>
            <a:chOff x="4299773" y="1452059"/>
            <a:chExt cx="3328079" cy="530492"/>
          </a:xfrm>
        </p:grpSpPr>
        <p:sp>
          <p:nvSpPr>
            <p:cNvPr id="9" name="矩形 8"/>
            <p:cNvSpPr/>
            <p:nvPr/>
          </p:nvSpPr>
          <p:spPr>
            <a:xfrm>
              <a:off x="4955326" y="1486472"/>
              <a:ext cx="2672526" cy="461665"/>
            </a:xfrm>
            <a:prstGeom prst="rect">
              <a:avLst/>
            </a:prstGeom>
          </p:spPr>
          <p:txBody>
            <a:bodyPr wrap="none">
              <a:spAutoFit/>
            </a:bodyPr>
            <a:lstStyle/>
            <a:p>
              <a:r>
                <a:rPr lang="en-US" altLang="zh-CN" sz="2400" b="1" dirty="0">
                  <a:latin typeface="黑体" panose="02010609060101010101" pitchFamily="49" charset="-122"/>
                  <a:ea typeface="黑体" panose="02010609060101010101" pitchFamily="49" charset="-122"/>
                </a:rPr>
                <a:t>Evaluation Index</a:t>
              </a:r>
              <a:endParaRPr lang="en-US" altLang="zh-CN" sz="2400" b="1" dirty="0">
                <a:latin typeface="黑体" panose="02010609060101010101" pitchFamily="49" charset="-122"/>
                <a:ea typeface="黑体" panose="02010609060101010101" pitchFamily="49" charset="-122"/>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rPr>
                  <a:t>3</a:t>
                </a:r>
                <a:endParaRPr lang="zh-SG" altLang="en-US" b="1" dirty="0">
                  <a:solidFill>
                    <a:srgbClr val="0070C0"/>
                  </a:solidFill>
                </a:endParaRPr>
              </a:p>
            </p:txBody>
          </p:sp>
        </p:grpSp>
      </p:grpSp>
      <p:cxnSp>
        <p:nvCxnSpPr>
          <p:cNvPr id="14" name="直接连接符 13"/>
          <p:cNvCxnSpPr>
            <a:stCxn id="9" idx="3"/>
          </p:cNvCxnSpPr>
          <p:nvPr/>
        </p:nvCxnSpPr>
        <p:spPr>
          <a:xfrm flipV="1">
            <a:off x="3488622" y="425790"/>
            <a:ext cx="5127068" cy="4956"/>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1048600" name="内容占位符 2"/>
          <p:cNvSpPr>
            <a:spLocks noGrp="1"/>
          </p:cNvSpPr>
          <p:nvPr>
            <p:custDataLst>
              <p:tags r:id="rId1"/>
            </p:custDataLst>
          </p:nvPr>
        </p:nvSpPr>
        <p:spPr>
          <a:xfrm>
            <a:off x="236855" y="909955"/>
            <a:ext cx="11283315" cy="435165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457200" lvl="1" indent="0">
              <a:buNone/>
            </a:pPr>
            <a:endParaRPr lang="en-US" altLang="zh-CN" sz="2055" b="1"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buNone/>
            </a:pPr>
            <a:r>
              <a:rPr lang="en-US" altLang="zh-CN" sz="2055" b="1"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F1</a:t>
            </a:r>
            <a:r>
              <a:rPr lang="zh-CN" altLang="en-US" sz="2055" b="1"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altLang="zh-CN" sz="2055" b="1"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score</a:t>
            </a:r>
            <a:endParaRPr lang="en-US" altLang="zh-CN" sz="2055" b="1"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buNone/>
            </a:pPr>
            <a:endParaRPr lang="en-US" altLang="zh-CN" sz="2055" b="1"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buNone/>
            </a:pPr>
            <a:r>
              <a:rPr lang="zh-CN" altLang="en-US" sz="2055"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由于精确率和召回率有各自的着重点，</a:t>
            </a:r>
            <a:r>
              <a:rPr lang="en-US" altLang="zh-CN" sz="2055"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F1 Score </a:t>
            </a:r>
            <a:r>
              <a:rPr lang="zh-CN" altLang="en-US" sz="2055"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通过取精确率和召回率的调和平均值，来消除这两个指标各自存在的缺陷，使得结果更有全面性：</a:t>
            </a:r>
            <a:endParaRPr lang="zh-CN" altLang="en-US" sz="2055"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buNone/>
            </a:pPr>
            <a:endParaRPr lang="en-US" altLang="zh-CN" sz="2055"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buNone/>
            </a:pPr>
            <a:endParaRPr lang="en-US" altLang="zh-CN" sz="2055"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buNone/>
            </a:pPr>
            <a:endParaRPr lang="en-US" altLang="zh-CN" sz="2055"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buNone/>
            </a:pPr>
            <a:endParaRPr lang="en-US" altLang="zh-CN" sz="2055"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buNone/>
            </a:pPr>
            <a:endParaRPr lang="en-US" altLang="zh-CN" sz="2055"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buNone/>
            </a:pPr>
            <a:endParaRPr lang="en-US" altLang="zh-CN" sz="2055"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a:p>
            <a:pPr marL="457200" lvl="1" indent="0">
              <a:buNone/>
            </a:pPr>
            <a:r>
              <a:rPr lang="en-US" altLang="zh-CN" sz="2055"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rPr>
              <a:t>R2 分数，也被称为决定系数，是一个统计学上用于表示模型对真实数据拟合程度的指标。其值范围在 0 到 1 之间，1 表示模型完全拟合数据，0 表示模型未对数据进行任何拟合。</a:t>
            </a:r>
            <a:endParaRPr lang="en-US" altLang="zh-CN" sz="2055" dirty="0">
              <a:solidFill>
                <a:srgbClr val="5F493F"/>
              </a:solidFill>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6410" y="3085782"/>
            <a:ext cx="5564096" cy="1005866"/>
          </a:xfrm>
          <a:prstGeom prst="rect">
            <a:avLst/>
          </a:prstGeom>
        </p:spPr>
      </p:pic>
    </p:spTree>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243557" y="202421"/>
            <a:ext cx="1724098" cy="5384800"/>
          </a:xfrm>
          <a:prstGeom prst="rect">
            <a:avLst/>
          </a:prstGeom>
          <a:noFill/>
        </p:spPr>
        <p:txBody>
          <a:bodyPr wrap="square" rtlCol="0">
            <a:spAutoFit/>
          </a:bodyPr>
          <a:lstStyle/>
          <a:p>
            <a:r>
              <a:rPr lang="en-US" altLang="zh-SG" sz="34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4</a:t>
            </a:r>
            <a:endParaRPr lang="zh-SG" altLang="en-US" sz="34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cxnSp>
        <p:nvCxnSpPr>
          <p:cNvPr id="6" name="直接连接符 5"/>
          <p:cNvCxnSpPr/>
          <p:nvPr/>
        </p:nvCxnSpPr>
        <p:spPr>
          <a:xfrm>
            <a:off x="1158703" y="4271849"/>
            <a:ext cx="991879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158702" y="4521971"/>
            <a:ext cx="774797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074940" y="3455432"/>
            <a:ext cx="3268345" cy="583565"/>
          </a:xfrm>
          <a:prstGeom prst="rect">
            <a:avLst/>
          </a:prstGeom>
        </p:spPr>
        <p:txBody>
          <a:bodyPr wrap="none">
            <a:spAutoFit/>
          </a:bodyPr>
          <a:lstStyle/>
          <a:p>
            <a:pPr>
              <a:spcBef>
                <a:spcPts val="1200"/>
              </a:spcBef>
            </a:pPr>
            <a:r>
              <a:rPr lang="en-US" altLang="zh-CN" sz="32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Self </a:t>
            </a:r>
            <a:r>
              <a:rPr lang="en-US" altLang="zh-CN" sz="32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Exploration</a:t>
            </a:r>
            <a:endParaRPr lang="en-US" altLang="zh-CN" sz="32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Tree>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2465303" cy="530492"/>
            <a:chOff x="4299773" y="1452059"/>
            <a:chExt cx="2465303" cy="530492"/>
          </a:xfrm>
        </p:grpSpPr>
        <p:sp>
          <p:nvSpPr>
            <p:cNvPr id="9" name="矩形 8"/>
            <p:cNvSpPr/>
            <p:nvPr/>
          </p:nvSpPr>
          <p:spPr>
            <a:xfrm>
              <a:off x="4955326" y="1486472"/>
              <a:ext cx="1809750" cy="460375"/>
            </a:xfrm>
            <a:prstGeom prst="rect">
              <a:avLst/>
            </a:prstGeom>
          </p:spPr>
          <p:txBody>
            <a:bodyPr wrap="none">
              <a:spAutoFit/>
            </a:bodyPr>
            <a:lstStyle/>
            <a:p>
              <a:pPr>
                <a:spcBef>
                  <a:spcPts val="1200"/>
                </a:spcBef>
              </a:pPr>
              <a:r>
                <a:rPr lang="en-US" altLang="zh-CN" sz="2400" b="1" dirty="0">
                  <a:latin typeface="黑体" panose="02010609060101010101" pitchFamily="49" charset="-122"/>
                  <a:ea typeface="黑体" panose="02010609060101010101" pitchFamily="49" charset="-122"/>
                </a:rPr>
                <a:t>Experiment</a:t>
              </a:r>
              <a:endParaRPr lang="en-US" altLang="zh-CN" sz="2400" b="1" dirty="0">
                <a:latin typeface="黑体" panose="02010609060101010101" pitchFamily="49" charset="-122"/>
                <a:ea typeface="黑体" panose="02010609060101010101" pitchFamily="49" charset="-122"/>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rPr>
                  <a:t>4</a:t>
                </a:r>
                <a:endParaRPr lang="zh-SG" altLang="en-US" b="1" dirty="0">
                  <a:solidFill>
                    <a:srgbClr val="0070C0"/>
                  </a:solidFill>
                </a:endParaRPr>
              </a:p>
            </p:txBody>
          </p:sp>
        </p:grpSp>
      </p:grpSp>
      <p:cxnSp>
        <p:nvCxnSpPr>
          <p:cNvPr id="14" name="直接连接符 13"/>
          <p:cNvCxnSpPr>
            <a:stCxn id="9" idx="3"/>
          </p:cNvCxnSpPr>
          <p:nvPr/>
        </p:nvCxnSpPr>
        <p:spPr>
          <a:xfrm flipV="1">
            <a:off x="2625706" y="425790"/>
            <a:ext cx="6541164" cy="4956"/>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1"/>
          <a:srcRect r="-1082" b="29974"/>
          <a:stretch>
            <a:fillRect/>
          </a:stretch>
        </p:blipFill>
        <p:spPr>
          <a:xfrm>
            <a:off x="236855" y="1305560"/>
            <a:ext cx="11625580" cy="3917950"/>
          </a:xfrm>
          <a:prstGeom prst="rect">
            <a:avLst/>
          </a:prstGeom>
        </p:spPr>
      </p:pic>
    </p:spTree>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3849603" cy="530492"/>
            <a:chOff x="4299773" y="1452059"/>
            <a:chExt cx="3849603" cy="530492"/>
          </a:xfrm>
        </p:grpSpPr>
        <p:sp>
          <p:nvSpPr>
            <p:cNvPr id="9" name="矩形 8"/>
            <p:cNvSpPr/>
            <p:nvPr/>
          </p:nvSpPr>
          <p:spPr>
            <a:xfrm>
              <a:off x="4955326" y="1486472"/>
              <a:ext cx="3194050" cy="460375"/>
            </a:xfrm>
            <a:prstGeom prst="rect">
              <a:avLst/>
            </a:prstGeom>
          </p:spPr>
          <p:txBody>
            <a:bodyPr wrap="none">
              <a:spAutoFit/>
            </a:bodyPr>
            <a:lstStyle/>
            <a:p>
              <a:pPr>
                <a:spcBef>
                  <a:spcPts val="1200"/>
                </a:spcBef>
              </a:pPr>
              <a:r>
                <a:rPr lang="en-US" altLang="zh-CN" sz="2400" b="1" dirty="0">
                  <a:latin typeface="黑体" panose="02010609060101010101" pitchFamily="49" charset="-122"/>
                  <a:ea typeface="黑体" panose="02010609060101010101" pitchFamily="49" charset="-122"/>
                </a:rPr>
                <a:t>Experiment:Data Set</a:t>
              </a:r>
              <a:endParaRPr lang="en-US" altLang="zh-CN" sz="2400" b="1" dirty="0">
                <a:latin typeface="黑体" panose="02010609060101010101" pitchFamily="49" charset="-122"/>
                <a:ea typeface="黑体" panose="02010609060101010101" pitchFamily="49" charset="-122"/>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rPr>
                  <a:t>4</a:t>
                </a:r>
                <a:endParaRPr lang="zh-SG" altLang="en-US" b="1" dirty="0">
                  <a:solidFill>
                    <a:srgbClr val="0070C0"/>
                  </a:solidFill>
                </a:endParaRPr>
              </a:p>
            </p:txBody>
          </p:sp>
        </p:grpSp>
      </p:grpSp>
      <p:cxnSp>
        <p:nvCxnSpPr>
          <p:cNvPr id="14" name="直接连接符 13"/>
          <p:cNvCxnSpPr>
            <a:stCxn id="9" idx="3"/>
          </p:cNvCxnSpPr>
          <p:nvPr/>
        </p:nvCxnSpPr>
        <p:spPr>
          <a:xfrm flipV="1">
            <a:off x="4010006" y="425790"/>
            <a:ext cx="6541164" cy="4956"/>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pic>
        <p:nvPicPr>
          <p:cNvPr id="4" name="图片 3" descr="截屏2024-05-28 22.41.29"/>
          <p:cNvPicPr>
            <a:picLocks noChangeAspect="1"/>
          </p:cNvPicPr>
          <p:nvPr/>
        </p:nvPicPr>
        <p:blipFill>
          <a:blip r:embed="rId1"/>
          <a:stretch>
            <a:fillRect/>
          </a:stretch>
        </p:blipFill>
        <p:spPr>
          <a:xfrm>
            <a:off x="387985" y="2319655"/>
            <a:ext cx="11415395" cy="3227070"/>
          </a:xfrm>
          <a:prstGeom prst="rect">
            <a:avLst/>
          </a:prstGeom>
        </p:spPr>
      </p:pic>
      <p:sp>
        <p:nvSpPr>
          <p:cNvPr id="6" name="文本框 5"/>
          <p:cNvSpPr txBox="1"/>
          <p:nvPr/>
        </p:nvSpPr>
        <p:spPr>
          <a:xfrm>
            <a:off x="236855" y="966470"/>
            <a:ext cx="8853170" cy="368300"/>
          </a:xfrm>
          <a:prstGeom prst="rect">
            <a:avLst/>
          </a:prstGeom>
          <a:noFill/>
        </p:spPr>
        <p:txBody>
          <a:bodyPr wrap="square" rtlCol="0" anchor="t">
            <a:spAutoFit/>
          </a:bodyPr>
          <a:p>
            <a:r>
              <a:rPr lang="en-US" altLang="zh-CN"/>
              <a:t>dataset retrived from: </a:t>
            </a:r>
            <a:r>
              <a:rPr lang="zh-CN" altLang="en-US"/>
              <a:t>https://www.kaggle.com/anshigupta01/flight-price</a:t>
            </a:r>
            <a:endParaRPr lang="zh-CN" altLang="en-US"/>
          </a:p>
        </p:txBody>
      </p:sp>
    </p:spTree>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4642083" cy="530492"/>
            <a:chOff x="4299773" y="1452059"/>
            <a:chExt cx="4642083" cy="530492"/>
          </a:xfrm>
        </p:grpSpPr>
        <p:sp>
          <p:nvSpPr>
            <p:cNvPr id="9" name="矩形 8"/>
            <p:cNvSpPr/>
            <p:nvPr/>
          </p:nvSpPr>
          <p:spPr>
            <a:xfrm>
              <a:off x="4955326" y="1486472"/>
              <a:ext cx="3986530" cy="460375"/>
            </a:xfrm>
            <a:prstGeom prst="rect">
              <a:avLst/>
            </a:prstGeom>
          </p:spPr>
          <p:txBody>
            <a:bodyPr wrap="none">
              <a:spAutoFit/>
            </a:bodyPr>
            <a:lstStyle/>
            <a:p>
              <a:pPr>
                <a:spcBef>
                  <a:spcPts val="1200"/>
                </a:spcBef>
              </a:pPr>
              <a:r>
                <a:rPr lang="en-US" altLang="zh-CN" sz="2400" b="1" dirty="0">
                  <a:latin typeface="黑体" panose="02010609060101010101" pitchFamily="49" charset="-122"/>
                  <a:ea typeface="黑体" panose="02010609060101010101" pitchFamily="49" charset="-122"/>
                </a:rPr>
                <a:t>Experiment:Preprocessing</a:t>
              </a:r>
              <a:endParaRPr lang="en-US" altLang="zh-CN" sz="2400" b="1" dirty="0">
                <a:latin typeface="黑体" panose="02010609060101010101" pitchFamily="49" charset="-122"/>
                <a:ea typeface="黑体" panose="02010609060101010101" pitchFamily="49" charset="-122"/>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rPr>
                  <a:t>4</a:t>
                </a:r>
                <a:endParaRPr lang="zh-SG" altLang="en-US" b="1" dirty="0">
                  <a:solidFill>
                    <a:srgbClr val="0070C0"/>
                  </a:solidFill>
                </a:endParaRPr>
              </a:p>
            </p:txBody>
          </p:sp>
        </p:grpSp>
      </p:grpSp>
      <p:cxnSp>
        <p:nvCxnSpPr>
          <p:cNvPr id="14" name="直接连接符 13"/>
          <p:cNvCxnSpPr>
            <a:stCxn id="9" idx="3"/>
          </p:cNvCxnSpPr>
          <p:nvPr/>
        </p:nvCxnSpPr>
        <p:spPr>
          <a:xfrm flipV="1">
            <a:off x="4802486" y="425790"/>
            <a:ext cx="6541164" cy="4956"/>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1"/>
            </p:custDataLst>
          </p:nvPr>
        </p:nvSpPr>
        <p:spPr>
          <a:xfrm>
            <a:off x="690880" y="937260"/>
            <a:ext cx="10516235" cy="645160"/>
          </a:xfrm>
          <a:prstGeom prst="rect">
            <a:avLst/>
          </a:prstGeom>
          <a:noFill/>
        </p:spPr>
        <p:txBody>
          <a:bodyPr wrap="square" rtlCol="0" anchor="t">
            <a:spAutoFit/>
          </a:bodyPr>
          <a:p>
            <a:r>
              <a:rPr lang="zh-CN" altLang="en-US"/>
              <a:t>包含：处理缺失值、转换日期时间类型、提取日期和时间信息、处理持续时间数据、处理类别特征、对多个类别特征进行</a:t>
            </a:r>
            <a:r>
              <a:rPr lang="zh-CN" altLang="en-US"/>
              <a:t>编码</a:t>
            </a:r>
            <a:endParaRPr lang="zh-CN" altLang="en-US"/>
          </a:p>
        </p:txBody>
      </p:sp>
      <p:pic>
        <p:nvPicPr>
          <p:cNvPr id="2" name="图片 1" descr="截屏2024-05-28 22.56.03"/>
          <p:cNvPicPr>
            <a:picLocks noChangeAspect="1"/>
          </p:cNvPicPr>
          <p:nvPr/>
        </p:nvPicPr>
        <p:blipFill>
          <a:blip r:embed="rId2"/>
          <a:stretch>
            <a:fillRect/>
          </a:stretch>
        </p:blipFill>
        <p:spPr>
          <a:xfrm>
            <a:off x="690880" y="1582420"/>
            <a:ext cx="2019300" cy="1447800"/>
          </a:xfrm>
          <a:prstGeom prst="rect">
            <a:avLst/>
          </a:prstGeom>
        </p:spPr>
      </p:pic>
      <p:pic>
        <p:nvPicPr>
          <p:cNvPr id="3" name="图片 2" descr="截屏2024-05-28 22.56.09"/>
          <p:cNvPicPr>
            <a:picLocks noChangeAspect="1"/>
          </p:cNvPicPr>
          <p:nvPr/>
        </p:nvPicPr>
        <p:blipFill>
          <a:blip r:embed="rId3"/>
          <a:stretch>
            <a:fillRect/>
          </a:stretch>
        </p:blipFill>
        <p:spPr>
          <a:xfrm>
            <a:off x="690880" y="3197860"/>
            <a:ext cx="4972050" cy="1676400"/>
          </a:xfrm>
          <a:prstGeom prst="rect">
            <a:avLst/>
          </a:prstGeom>
        </p:spPr>
      </p:pic>
      <p:pic>
        <p:nvPicPr>
          <p:cNvPr id="4" name="图片 3" descr="截屏2024-05-28 22.56.15"/>
          <p:cNvPicPr>
            <a:picLocks noChangeAspect="1"/>
          </p:cNvPicPr>
          <p:nvPr/>
        </p:nvPicPr>
        <p:blipFill>
          <a:blip r:embed="rId4"/>
          <a:stretch>
            <a:fillRect/>
          </a:stretch>
        </p:blipFill>
        <p:spPr>
          <a:xfrm>
            <a:off x="690880" y="1582420"/>
            <a:ext cx="3889375" cy="4798060"/>
          </a:xfrm>
          <a:prstGeom prst="rect">
            <a:avLst/>
          </a:prstGeom>
        </p:spPr>
      </p:pic>
      <p:pic>
        <p:nvPicPr>
          <p:cNvPr id="5" name="图片 4" descr="截屏2024-05-28 22.56.21"/>
          <p:cNvPicPr>
            <a:picLocks noChangeAspect="1"/>
          </p:cNvPicPr>
          <p:nvPr/>
        </p:nvPicPr>
        <p:blipFill>
          <a:blip r:embed="rId5"/>
          <a:stretch>
            <a:fillRect/>
          </a:stretch>
        </p:blipFill>
        <p:spPr>
          <a:xfrm>
            <a:off x="690880" y="1582420"/>
            <a:ext cx="5219700" cy="4895850"/>
          </a:xfrm>
          <a:prstGeom prst="rect">
            <a:avLst/>
          </a:prstGeom>
        </p:spPr>
      </p:pic>
      <p:pic>
        <p:nvPicPr>
          <p:cNvPr id="13" name="图片 12" descr="截屏2024-05-28 22.57.07"/>
          <p:cNvPicPr>
            <a:picLocks noChangeAspect="1"/>
          </p:cNvPicPr>
          <p:nvPr/>
        </p:nvPicPr>
        <p:blipFill>
          <a:blip r:embed="rId6"/>
          <a:stretch>
            <a:fillRect/>
          </a:stretch>
        </p:blipFill>
        <p:spPr>
          <a:xfrm>
            <a:off x="690880" y="1582420"/>
            <a:ext cx="7277100" cy="4924425"/>
          </a:xfrm>
          <a:prstGeom prst="rect">
            <a:avLst/>
          </a:prstGeom>
        </p:spPr>
      </p:pic>
      <p:pic>
        <p:nvPicPr>
          <p:cNvPr id="15" name="图片 14" descr="截屏2024-05-28 22.59.23"/>
          <p:cNvPicPr>
            <a:picLocks noChangeAspect="1"/>
          </p:cNvPicPr>
          <p:nvPr/>
        </p:nvPicPr>
        <p:blipFill>
          <a:blip r:embed="rId7"/>
          <a:stretch>
            <a:fillRect/>
          </a:stretch>
        </p:blipFill>
        <p:spPr>
          <a:xfrm>
            <a:off x="0" y="2475865"/>
            <a:ext cx="12192000" cy="219075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edg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ox(in)">
                                      <p:cBhvr>
                                        <p:cTn id="17" dur="20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linds(horizontal)">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2465303" cy="530492"/>
            <a:chOff x="4299773" y="1452059"/>
            <a:chExt cx="2465303" cy="530492"/>
          </a:xfrm>
        </p:grpSpPr>
        <p:sp>
          <p:nvSpPr>
            <p:cNvPr id="9" name="矩形 8"/>
            <p:cNvSpPr/>
            <p:nvPr/>
          </p:nvSpPr>
          <p:spPr>
            <a:xfrm>
              <a:off x="4955326" y="1486472"/>
              <a:ext cx="1809750" cy="460375"/>
            </a:xfrm>
            <a:prstGeom prst="rect">
              <a:avLst/>
            </a:prstGeom>
          </p:spPr>
          <p:txBody>
            <a:bodyPr wrap="none">
              <a:spAutoFit/>
            </a:bodyPr>
            <a:lstStyle/>
            <a:p>
              <a:pPr>
                <a:spcBef>
                  <a:spcPts val="1200"/>
                </a:spcBef>
              </a:pPr>
              <a:r>
                <a:rPr lang="en-US" altLang="zh-CN" sz="2400" b="1" dirty="0">
                  <a:latin typeface="黑体" panose="02010609060101010101" pitchFamily="49" charset="-122"/>
                  <a:ea typeface="黑体" panose="02010609060101010101" pitchFamily="49" charset="-122"/>
                </a:rPr>
                <a:t>Experiment</a:t>
              </a:r>
              <a:endParaRPr lang="en-US" altLang="zh-CN" sz="2400" b="1" dirty="0">
                <a:latin typeface="黑体" panose="02010609060101010101" pitchFamily="49" charset="-122"/>
                <a:ea typeface="黑体" panose="02010609060101010101" pitchFamily="49" charset="-122"/>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rPr>
                  <a:t>4</a:t>
                </a:r>
                <a:endParaRPr lang="zh-SG" altLang="en-US" b="1" dirty="0">
                  <a:solidFill>
                    <a:srgbClr val="0070C0"/>
                  </a:solidFill>
                </a:endParaRPr>
              </a:p>
            </p:txBody>
          </p:sp>
        </p:grpSp>
      </p:grpSp>
      <p:cxnSp>
        <p:nvCxnSpPr>
          <p:cNvPr id="14" name="直接连接符 13"/>
          <p:cNvCxnSpPr>
            <a:stCxn id="9" idx="3"/>
          </p:cNvCxnSpPr>
          <p:nvPr/>
        </p:nvCxnSpPr>
        <p:spPr>
          <a:xfrm flipV="1">
            <a:off x="2625706" y="425790"/>
            <a:ext cx="6541164" cy="4956"/>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815975" y="1669415"/>
            <a:ext cx="6163310" cy="4228465"/>
          </a:xfrm>
          <a:prstGeom prst="rect">
            <a:avLst/>
          </a:prstGeom>
        </p:spPr>
      </p:pic>
      <p:pic>
        <p:nvPicPr>
          <p:cNvPr id="3" name="图片 2"/>
          <p:cNvPicPr>
            <a:picLocks noChangeAspect="1"/>
          </p:cNvPicPr>
          <p:nvPr/>
        </p:nvPicPr>
        <p:blipFill>
          <a:blip r:embed="rId2"/>
          <a:stretch>
            <a:fillRect/>
          </a:stretch>
        </p:blipFill>
        <p:spPr>
          <a:xfrm>
            <a:off x="1146175" y="1003300"/>
            <a:ext cx="9053195" cy="4894580"/>
          </a:xfrm>
          <a:prstGeom prst="rect">
            <a:avLst/>
          </a:prstGeom>
        </p:spPr>
      </p:pic>
      <p:pic>
        <p:nvPicPr>
          <p:cNvPr id="4" name="图片 3"/>
          <p:cNvPicPr>
            <a:picLocks noChangeAspect="1"/>
          </p:cNvPicPr>
          <p:nvPr/>
        </p:nvPicPr>
        <p:blipFill>
          <a:blip r:embed="rId3"/>
          <a:stretch>
            <a:fillRect/>
          </a:stretch>
        </p:blipFill>
        <p:spPr>
          <a:xfrm>
            <a:off x="815975" y="922655"/>
            <a:ext cx="10158095" cy="549148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5339313" cy="530492"/>
            <a:chOff x="4299773" y="1452059"/>
            <a:chExt cx="5339313" cy="530492"/>
          </a:xfrm>
        </p:grpSpPr>
        <p:sp>
          <p:nvSpPr>
            <p:cNvPr id="9" name="矩形 8"/>
            <p:cNvSpPr/>
            <p:nvPr/>
          </p:nvSpPr>
          <p:spPr>
            <a:xfrm>
              <a:off x="4955326" y="1486472"/>
              <a:ext cx="4683760" cy="460375"/>
            </a:xfrm>
            <a:prstGeom prst="rect">
              <a:avLst/>
            </a:prstGeom>
          </p:spPr>
          <p:txBody>
            <a:bodyPr wrap="none">
              <a:spAutoFit/>
            </a:bodyPr>
            <a:lstStyle/>
            <a:p>
              <a:pPr>
                <a:spcBef>
                  <a:spcPts val="1200"/>
                </a:spcBef>
              </a:pPr>
              <a:r>
                <a:rPr lang="en-US" altLang="zh-CN" sz="2400" b="1" dirty="0">
                  <a:latin typeface="黑体" panose="02010609060101010101" pitchFamily="49" charset="-122"/>
                  <a:ea typeface="黑体" panose="02010609060101010101" pitchFamily="49" charset="-122"/>
                </a:rPr>
                <a:t>Experiment</a:t>
              </a:r>
              <a:r>
                <a:rPr lang="zh-CN" altLang="en-US" sz="2400" b="1" dirty="0">
                  <a:latin typeface="黑体" panose="02010609060101010101" pitchFamily="49" charset="-122"/>
                  <a:ea typeface="黑体" panose="02010609060101010101" pitchFamily="49" charset="-122"/>
                </a:rPr>
                <a:t>：</a:t>
              </a:r>
              <a:r>
                <a:rPr lang="en-US" altLang="zh-CN" sz="2400" b="1" dirty="0">
                  <a:latin typeface="黑体" panose="02010609060101010101" pitchFamily="49" charset="-122"/>
                  <a:ea typeface="黑体" panose="02010609060101010101" pitchFamily="49" charset="-122"/>
                </a:rPr>
                <a:t>Feature Selection</a:t>
              </a:r>
              <a:endParaRPr lang="en-US" altLang="zh-CN" sz="2400" b="1" dirty="0">
                <a:latin typeface="黑体" panose="02010609060101010101" pitchFamily="49" charset="-122"/>
                <a:ea typeface="黑体" panose="02010609060101010101" pitchFamily="49" charset="-122"/>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rPr>
                  <a:t>4</a:t>
                </a:r>
                <a:endParaRPr lang="zh-SG" altLang="en-US" b="1" dirty="0">
                  <a:solidFill>
                    <a:srgbClr val="0070C0"/>
                  </a:solidFill>
                </a:endParaRPr>
              </a:p>
            </p:txBody>
          </p:sp>
        </p:grpSp>
      </p:grpSp>
      <p:cxnSp>
        <p:nvCxnSpPr>
          <p:cNvPr id="14" name="直接连接符 13"/>
          <p:cNvCxnSpPr>
            <a:stCxn id="9" idx="3"/>
          </p:cNvCxnSpPr>
          <p:nvPr/>
        </p:nvCxnSpPr>
        <p:spPr>
          <a:xfrm flipV="1">
            <a:off x="5499716" y="425790"/>
            <a:ext cx="6541164" cy="4956"/>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pic>
        <p:nvPicPr>
          <p:cNvPr id="2" name="图片 1" descr="截屏2024-05-28 23.03.42"/>
          <p:cNvPicPr>
            <a:picLocks noChangeAspect="1"/>
          </p:cNvPicPr>
          <p:nvPr/>
        </p:nvPicPr>
        <p:blipFill>
          <a:blip r:embed="rId1"/>
          <a:stretch>
            <a:fillRect/>
          </a:stretch>
        </p:blipFill>
        <p:spPr>
          <a:xfrm>
            <a:off x="543560" y="911225"/>
            <a:ext cx="7343775" cy="2914650"/>
          </a:xfrm>
          <a:prstGeom prst="rect">
            <a:avLst/>
          </a:prstGeom>
        </p:spPr>
      </p:pic>
      <p:pic>
        <p:nvPicPr>
          <p:cNvPr id="3" name="图片 2" descr="截屏2024-05-28 23.03.51"/>
          <p:cNvPicPr>
            <a:picLocks noChangeAspect="1"/>
          </p:cNvPicPr>
          <p:nvPr/>
        </p:nvPicPr>
        <p:blipFill>
          <a:blip r:embed="rId2"/>
          <a:stretch>
            <a:fillRect/>
          </a:stretch>
        </p:blipFill>
        <p:spPr>
          <a:xfrm>
            <a:off x="8557895" y="0"/>
            <a:ext cx="2908935" cy="6858000"/>
          </a:xfrm>
          <a:prstGeom prst="rect">
            <a:avLst/>
          </a:prstGeom>
        </p:spPr>
      </p:pic>
    </p:spTree>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4648433" cy="530492"/>
            <a:chOff x="4299773" y="1452059"/>
            <a:chExt cx="4648433" cy="530492"/>
          </a:xfrm>
        </p:grpSpPr>
        <p:sp>
          <p:nvSpPr>
            <p:cNvPr id="9" name="矩形 8"/>
            <p:cNvSpPr/>
            <p:nvPr/>
          </p:nvSpPr>
          <p:spPr>
            <a:xfrm>
              <a:off x="4955326" y="1486472"/>
              <a:ext cx="3992880" cy="460375"/>
            </a:xfrm>
            <a:prstGeom prst="rect">
              <a:avLst/>
            </a:prstGeom>
          </p:spPr>
          <p:txBody>
            <a:bodyPr wrap="none">
              <a:spAutoFit/>
            </a:bodyPr>
            <a:lstStyle/>
            <a:p>
              <a:pPr>
                <a:spcBef>
                  <a:spcPts val="1200"/>
                </a:spcBef>
              </a:pPr>
              <a:r>
                <a:rPr lang="en-US" altLang="zh-CN" sz="2400" b="1" dirty="0">
                  <a:latin typeface="黑体" panose="02010609060101010101" pitchFamily="49" charset="-122"/>
                  <a:ea typeface="黑体" panose="02010609060101010101" pitchFamily="49" charset="-122"/>
                </a:rPr>
                <a:t>Experiment: Build Models</a:t>
              </a:r>
              <a:endParaRPr lang="en-US" altLang="zh-CN" sz="2400" b="1" dirty="0">
                <a:latin typeface="黑体" panose="02010609060101010101" pitchFamily="49" charset="-122"/>
                <a:ea typeface="黑体" panose="02010609060101010101" pitchFamily="49" charset="-122"/>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rPr>
                  <a:t>4</a:t>
                </a:r>
                <a:endParaRPr lang="zh-SG" altLang="en-US" b="1" dirty="0">
                  <a:solidFill>
                    <a:srgbClr val="0070C0"/>
                  </a:solidFill>
                </a:endParaRPr>
              </a:p>
            </p:txBody>
          </p:sp>
        </p:grpSp>
      </p:grpSp>
      <p:cxnSp>
        <p:nvCxnSpPr>
          <p:cNvPr id="14" name="直接连接符 13"/>
          <p:cNvCxnSpPr>
            <a:stCxn id="9" idx="3"/>
          </p:cNvCxnSpPr>
          <p:nvPr/>
        </p:nvCxnSpPr>
        <p:spPr>
          <a:xfrm flipV="1">
            <a:off x="4808836" y="425790"/>
            <a:ext cx="6541164" cy="4956"/>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pic>
        <p:nvPicPr>
          <p:cNvPr id="2" name="图片 1" descr="截屏2024-05-28 23.07.46"/>
          <p:cNvPicPr>
            <a:picLocks noChangeAspect="1"/>
          </p:cNvPicPr>
          <p:nvPr/>
        </p:nvPicPr>
        <p:blipFill>
          <a:blip r:embed="rId1"/>
          <a:stretch>
            <a:fillRect/>
          </a:stretch>
        </p:blipFill>
        <p:spPr>
          <a:xfrm>
            <a:off x="349885" y="1162685"/>
            <a:ext cx="7391400" cy="1609725"/>
          </a:xfrm>
          <a:prstGeom prst="rect">
            <a:avLst/>
          </a:prstGeom>
        </p:spPr>
      </p:pic>
      <p:pic>
        <p:nvPicPr>
          <p:cNvPr id="3" name="图片 2" descr="截屏2024-05-28 23.07.55"/>
          <p:cNvPicPr>
            <a:picLocks noChangeAspect="1"/>
          </p:cNvPicPr>
          <p:nvPr/>
        </p:nvPicPr>
        <p:blipFill>
          <a:blip r:embed="rId2"/>
          <a:stretch>
            <a:fillRect/>
          </a:stretch>
        </p:blipFill>
        <p:spPr>
          <a:xfrm>
            <a:off x="349885" y="2891790"/>
            <a:ext cx="7248525" cy="3438525"/>
          </a:xfrm>
          <a:prstGeom prst="rect">
            <a:avLst/>
          </a:prstGeom>
        </p:spPr>
      </p:pic>
      <p:pic>
        <p:nvPicPr>
          <p:cNvPr id="4" name="图片 3" descr="截屏2024-05-28 23.08.19"/>
          <p:cNvPicPr>
            <a:picLocks noChangeAspect="1"/>
          </p:cNvPicPr>
          <p:nvPr/>
        </p:nvPicPr>
        <p:blipFill>
          <a:blip r:embed="rId3"/>
          <a:stretch>
            <a:fillRect/>
          </a:stretch>
        </p:blipFill>
        <p:spPr>
          <a:xfrm>
            <a:off x="8117205" y="2891790"/>
            <a:ext cx="3738245" cy="1354455"/>
          </a:xfrm>
          <a:prstGeom prst="rect">
            <a:avLst/>
          </a:prstGeom>
        </p:spPr>
      </p:pic>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2599288" cy="530492"/>
            <a:chOff x="4299773" y="1452059"/>
            <a:chExt cx="2599288" cy="530492"/>
          </a:xfrm>
        </p:grpSpPr>
        <p:sp>
          <p:nvSpPr>
            <p:cNvPr id="9" name="矩形 8"/>
            <p:cNvSpPr/>
            <p:nvPr/>
          </p:nvSpPr>
          <p:spPr>
            <a:xfrm>
              <a:off x="4955326" y="1486472"/>
              <a:ext cx="1943735" cy="460375"/>
            </a:xfrm>
            <a:prstGeom prst="rect">
              <a:avLst/>
            </a:prstGeom>
          </p:spPr>
          <p:txBody>
            <a:bodyPr wrap="none">
              <a:spAutoFit/>
            </a:bodyPr>
            <a:lstStyle/>
            <a:p>
              <a:pPr>
                <a:spcBef>
                  <a:spcPts val="1200"/>
                </a:spcBef>
              </a:pPr>
              <a:r>
                <a:rPr lang="en-US" altLang="zh-CN" sz="2400" b="1" dirty="0">
                  <a:latin typeface="黑体" panose="02010609060101010101" pitchFamily="49" charset="-122"/>
                  <a:ea typeface="黑体" panose="02010609060101010101" pitchFamily="49" charset="-122"/>
                </a:rPr>
                <a:t>Background</a:t>
              </a:r>
              <a:endParaRPr lang="en-US" altLang="zh-CN" sz="2400" b="1" dirty="0">
                <a:latin typeface="黑体" panose="02010609060101010101" pitchFamily="49" charset="-122"/>
                <a:ea typeface="黑体" panose="02010609060101010101" pitchFamily="49" charset="-122"/>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3200" b="1" dirty="0">
                    <a:solidFill>
                      <a:srgbClr val="0070C0"/>
                    </a:solidFill>
                  </a:rPr>
                  <a:t>1</a:t>
                </a:r>
                <a:endParaRPr lang="zh-SG" altLang="en-US" b="1" dirty="0">
                  <a:solidFill>
                    <a:srgbClr val="0070C0"/>
                  </a:solidFill>
                </a:endParaRPr>
              </a:p>
            </p:txBody>
          </p:sp>
        </p:grpSp>
      </p:grpSp>
      <p:cxnSp>
        <p:nvCxnSpPr>
          <p:cNvPr id="14" name="直接连接符 13"/>
          <p:cNvCxnSpPr/>
          <p:nvPr/>
        </p:nvCxnSpPr>
        <p:spPr>
          <a:xfrm flipV="1">
            <a:off x="2759871" y="430234"/>
            <a:ext cx="7179159" cy="4957"/>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pic>
        <p:nvPicPr>
          <p:cNvPr id="4" name="图片 3" descr="83cb0d5465afe60c3a57228f4d0a568b_720"/>
          <p:cNvPicPr>
            <a:picLocks noChangeAspect="1"/>
          </p:cNvPicPr>
          <p:nvPr/>
        </p:nvPicPr>
        <p:blipFill>
          <a:blip r:embed="rId1"/>
          <a:stretch>
            <a:fillRect/>
          </a:stretch>
        </p:blipFill>
        <p:spPr>
          <a:xfrm>
            <a:off x="476885" y="855980"/>
            <a:ext cx="2407285" cy="5351145"/>
          </a:xfrm>
          <a:prstGeom prst="rect">
            <a:avLst/>
          </a:prstGeom>
        </p:spPr>
      </p:pic>
      <p:pic>
        <p:nvPicPr>
          <p:cNvPr id="7" name="图片 6" descr="/Users/Leslie/Library/Containers/com.kingsoft.wpsoffice.mac/Data/tmp/picturecompress_20240526171028/output_1.pngoutput_1"/>
          <p:cNvPicPr>
            <a:picLocks noChangeAspect="1"/>
          </p:cNvPicPr>
          <p:nvPr/>
        </p:nvPicPr>
        <p:blipFill>
          <a:blip r:embed="rId2"/>
          <a:srcRect l="15024" t="23685" r="22182" b="27167"/>
          <a:stretch>
            <a:fillRect/>
          </a:stretch>
        </p:blipFill>
        <p:spPr>
          <a:xfrm>
            <a:off x="3144520" y="619760"/>
            <a:ext cx="6661785" cy="3370580"/>
          </a:xfrm>
          <a:prstGeom prst="rect">
            <a:avLst/>
          </a:prstGeom>
        </p:spPr>
      </p:pic>
      <p:pic>
        <p:nvPicPr>
          <p:cNvPr id="13" name="图片 12" descr="截屏2024-05-26 17.21.00"/>
          <p:cNvPicPr>
            <a:picLocks noChangeAspect="1"/>
          </p:cNvPicPr>
          <p:nvPr/>
        </p:nvPicPr>
        <p:blipFill>
          <a:blip r:embed="rId3"/>
          <a:stretch>
            <a:fillRect/>
          </a:stretch>
        </p:blipFill>
        <p:spPr>
          <a:xfrm>
            <a:off x="4460240" y="4083050"/>
            <a:ext cx="6661150" cy="2492375"/>
          </a:xfrm>
          <a:prstGeom prst="rect">
            <a:avLst/>
          </a:prstGeom>
        </p:spPr>
      </p:pic>
      <p:sp>
        <p:nvSpPr>
          <p:cNvPr id="15" name="矩形 14"/>
          <p:cNvSpPr/>
          <p:nvPr/>
        </p:nvSpPr>
        <p:spPr>
          <a:xfrm>
            <a:off x="1753553" y="3535045"/>
            <a:ext cx="8115935" cy="829945"/>
          </a:xfrm>
          <a:prstGeom prst="rect">
            <a:avLst/>
          </a:prstGeom>
          <a:noFill/>
          <a:ln>
            <a:noFill/>
          </a:ln>
        </p:spPr>
        <p:txBody>
          <a:bodyPr wrap="none" rtlCol="0" anchor="t">
            <a:spAutoFit/>
          </a:bodyPr>
          <a:lstStyle/>
          <a:p>
            <a:pPr algn="ctr"/>
            <a:r>
              <a:rPr lang="zh-CN" altLang="en-US" sz="4800" b="1" dirty="0">
                <a:solidFill>
                  <a:schemeClr val="accent1"/>
                </a:solidFill>
                <a:effectLst>
                  <a:outerShdw blurRad="38100" dist="25400" dir="5400000" algn="ctr" rotWithShape="0">
                    <a:srgbClr val="6E747A">
                      <a:alpha val="43000"/>
                      <a:alpha val="43000"/>
                    </a:srgbClr>
                  </a:outerShdw>
                </a:effectLst>
              </a:rPr>
              <a:t>价格随时间的变化波动极大！</a:t>
            </a:r>
            <a:endParaRPr lang="zh-CN" altLang="en-US" sz="4800" b="1" dirty="0">
              <a:solidFill>
                <a:schemeClr val="accent1"/>
              </a:solidFill>
              <a:effectLst>
                <a:outerShdw blurRad="38100" dist="25400" dir="5400000" algn="ctr" rotWithShape="0">
                  <a:srgbClr val="6E747A">
                    <a:alpha val="43000"/>
                    <a:alpha val="43000"/>
                  </a:srgbClr>
                </a:outerShdw>
              </a:effectLst>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ox(in)">
                                      <p:cBhvr>
                                        <p:cTn id="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5122778" cy="530492"/>
            <a:chOff x="4299773" y="1452059"/>
            <a:chExt cx="5122778" cy="530492"/>
          </a:xfrm>
        </p:grpSpPr>
        <p:sp>
          <p:nvSpPr>
            <p:cNvPr id="9" name="矩形 8"/>
            <p:cNvSpPr/>
            <p:nvPr/>
          </p:nvSpPr>
          <p:spPr>
            <a:xfrm>
              <a:off x="4955326" y="1486472"/>
              <a:ext cx="4467225" cy="460375"/>
            </a:xfrm>
            <a:prstGeom prst="rect">
              <a:avLst/>
            </a:prstGeom>
          </p:spPr>
          <p:txBody>
            <a:bodyPr wrap="none">
              <a:spAutoFit/>
            </a:bodyPr>
            <a:lstStyle/>
            <a:p>
              <a:pPr>
                <a:spcBef>
                  <a:spcPts val="1200"/>
                </a:spcBef>
              </a:pPr>
              <a:r>
                <a:rPr lang="en-US" altLang="zh-CN" sz="2400" b="1" dirty="0">
                  <a:latin typeface="黑体" panose="02010609060101010101" pitchFamily="49" charset="-122"/>
                  <a:ea typeface="黑体" panose="02010609060101010101" pitchFamily="49" charset="-122"/>
                </a:rPr>
                <a:t>Experiment: </a:t>
              </a:r>
              <a:r>
                <a:rPr lang="en-US" altLang="zh-CN" sz="2400" b="1" dirty="0">
                  <a:latin typeface="黑体" panose="02010609060101010101" pitchFamily="49" charset="-122"/>
                  <a:ea typeface="黑体" panose="02010609060101010101" pitchFamily="49" charset="-122"/>
                </a:rPr>
                <a:t>Result Analysis </a:t>
              </a:r>
              <a:endParaRPr lang="en-US" altLang="zh-CN" sz="2400" b="1" dirty="0">
                <a:latin typeface="黑体" panose="02010609060101010101" pitchFamily="49" charset="-122"/>
                <a:ea typeface="黑体" panose="02010609060101010101" pitchFamily="49" charset="-122"/>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rPr>
                  <a:t>4</a:t>
                </a:r>
                <a:endParaRPr lang="zh-SG" altLang="en-US" b="1" dirty="0">
                  <a:solidFill>
                    <a:srgbClr val="0070C0"/>
                  </a:solidFill>
                </a:endParaRPr>
              </a:p>
            </p:txBody>
          </p:sp>
        </p:grpSp>
      </p:grpSp>
      <p:cxnSp>
        <p:nvCxnSpPr>
          <p:cNvPr id="14" name="直接连接符 13"/>
          <p:cNvCxnSpPr>
            <a:stCxn id="9" idx="3"/>
          </p:cNvCxnSpPr>
          <p:nvPr/>
        </p:nvCxnSpPr>
        <p:spPr>
          <a:xfrm flipV="1">
            <a:off x="5283181" y="425790"/>
            <a:ext cx="6541164" cy="4956"/>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custDataLst>
              <p:tags r:id="rId1"/>
            </p:custDataLst>
          </p:nvPr>
        </p:nvPicPr>
        <p:blipFill>
          <a:blip r:embed="rId2"/>
          <a:stretch>
            <a:fillRect/>
          </a:stretch>
        </p:blipFill>
        <p:spPr>
          <a:xfrm>
            <a:off x="484505" y="2985770"/>
            <a:ext cx="4869815" cy="3567430"/>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6617335" y="3063875"/>
            <a:ext cx="4869815" cy="3489325"/>
          </a:xfrm>
          <a:prstGeom prst="rect">
            <a:avLst/>
          </a:prstGeom>
        </p:spPr>
      </p:pic>
      <p:pic>
        <p:nvPicPr>
          <p:cNvPr id="7" name="图片 6" descr="截屏2024-05-28 23.13.06"/>
          <p:cNvPicPr>
            <a:picLocks noChangeAspect="1"/>
          </p:cNvPicPr>
          <p:nvPr/>
        </p:nvPicPr>
        <p:blipFill>
          <a:blip r:embed="rId5"/>
          <a:stretch>
            <a:fillRect/>
          </a:stretch>
        </p:blipFill>
        <p:spPr>
          <a:xfrm>
            <a:off x="236855" y="670560"/>
            <a:ext cx="5680075" cy="2315210"/>
          </a:xfrm>
          <a:prstGeom prst="rect">
            <a:avLst/>
          </a:prstGeom>
        </p:spPr>
      </p:pic>
      <p:pic>
        <p:nvPicPr>
          <p:cNvPr id="13" name="图片 12" descr="截屏2024-05-28 23.13.18"/>
          <p:cNvPicPr>
            <a:picLocks noChangeAspect="1"/>
          </p:cNvPicPr>
          <p:nvPr/>
        </p:nvPicPr>
        <p:blipFill>
          <a:blip r:embed="rId6"/>
          <a:stretch>
            <a:fillRect/>
          </a:stretch>
        </p:blipFill>
        <p:spPr>
          <a:xfrm>
            <a:off x="5573395" y="619760"/>
            <a:ext cx="6388735" cy="2460625"/>
          </a:xfrm>
          <a:prstGeom prst="rect">
            <a:avLst/>
          </a:prstGeom>
        </p:spPr>
      </p:pic>
    </p:spTree>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4550643" cy="530492"/>
            <a:chOff x="4299773" y="1452059"/>
            <a:chExt cx="4550643" cy="530492"/>
          </a:xfrm>
        </p:grpSpPr>
        <p:sp>
          <p:nvSpPr>
            <p:cNvPr id="9" name="矩形 8"/>
            <p:cNvSpPr/>
            <p:nvPr/>
          </p:nvSpPr>
          <p:spPr>
            <a:xfrm>
              <a:off x="4955326" y="1486472"/>
              <a:ext cx="3895090" cy="460375"/>
            </a:xfrm>
            <a:prstGeom prst="rect">
              <a:avLst/>
            </a:prstGeom>
          </p:spPr>
          <p:txBody>
            <a:bodyPr wrap="none">
              <a:spAutoFit/>
            </a:bodyPr>
            <a:lstStyle/>
            <a:p>
              <a:pPr>
                <a:spcBef>
                  <a:spcPts val="1200"/>
                </a:spcBef>
              </a:pPr>
              <a:r>
                <a:rPr lang="en-US" altLang="zh-CN" sz="2400" b="1" dirty="0">
                  <a:latin typeface="黑体" panose="02010609060101010101" pitchFamily="49" charset="-122"/>
                  <a:ea typeface="黑体" panose="02010609060101010101" pitchFamily="49" charset="-122"/>
                </a:rPr>
                <a:t>Experiment: </a:t>
              </a:r>
              <a:r>
                <a:rPr lang="en-US" altLang="zh-CN" sz="2400" b="1" dirty="0">
                  <a:latin typeface="黑体" panose="02010609060101010101" pitchFamily="49" charset="-122"/>
                  <a:ea typeface="黑体" panose="02010609060101010101" pitchFamily="49" charset="-122"/>
                </a:rPr>
                <a:t>Fine-Tuning </a:t>
              </a:r>
              <a:endParaRPr lang="en-US" altLang="zh-CN" sz="2400" b="1" dirty="0">
                <a:latin typeface="黑体" panose="02010609060101010101" pitchFamily="49" charset="-122"/>
                <a:ea typeface="黑体" panose="02010609060101010101" pitchFamily="49" charset="-122"/>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rPr>
                  <a:t>4</a:t>
                </a:r>
                <a:endParaRPr lang="zh-SG" altLang="en-US" b="1" dirty="0">
                  <a:solidFill>
                    <a:srgbClr val="0070C0"/>
                  </a:solidFill>
                </a:endParaRPr>
              </a:p>
            </p:txBody>
          </p:sp>
        </p:grpSp>
      </p:grpSp>
      <p:cxnSp>
        <p:nvCxnSpPr>
          <p:cNvPr id="14" name="直接连接符 13"/>
          <p:cNvCxnSpPr>
            <a:stCxn id="9" idx="3"/>
          </p:cNvCxnSpPr>
          <p:nvPr/>
        </p:nvCxnSpPr>
        <p:spPr>
          <a:xfrm flipV="1">
            <a:off x="4711046" y="425790"/>
            <a:ext cx="6541164" cy="4956"/>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custDataLst>
              <p:tags r:id="rId1"/>
            </p:custDataLst>
          </p:nvPr>
        </p:nvPicPr>
        <p:blipFill>
          <a:blip r:embed="rId2"/>
          <a:stretch>
            <a:fillRect/>
          </a:stretch>
        </p:blipFill>
        <p:spPr>
          <a:xfrm>
            <a:off x="7268210" y="635000"/>
            <a:ext cx="4667250" cy="4657725"/>
          </a:xfrm>
          <a:prstGeom prst="rect">
            <a:avLst/>
          </a:prstGeom>
        </p:spPr>
      </p:pic>
      <p:pic>
        <p:nvPicPr>
          <p:cNvPr id="3" name="图片 2" descr="截屏2024-05-28 23.22.31"/>
          <p:cNvPicPr>
            <a:picLocks noChangeAspect="1"/>
          </p:cNvPicPr>
          <p:nvPr/>
        </p:nvPicPr>
        <p:blipFill>
          <a:blip r:embed="rId3"/>
          <a:stretch>
            <a:fillRect/>
          </a:stretch>
        </p:blipFill>
        <p:spPr>
          <a:xfrm>
            <a:off x="7430770" y="5540375"/>
            <a:ext cx="3067050" cy="1009650"/>
          </a:xfrm>
          <a:prstGeom prst="rect">
            <a:avLst/>
          </a:prstGeom>
        </p:spPr>
      </p:pic>
      <p:pic>
        <p:nvPicPr>
          <p:cNvPr id="4" name="图片 3" descr="截屏2024-05-28 23.22.37"/>
          <p:cNvPicPr>
            <a:picLocks noChangeAspect="1"/>
          </p:cNvPicPr>
          <p:nvPr/>
        </p:nvPicPr>
        <p:blipFill>
          <a:blip r:embed="rId4"/>
          <a:stretch>
            <a:fillRect/>
          </a:stretch>
        </p:blipFill>
        <p:spPr>
          <a:xfrm>
            <a:off x="160655" y="854710"/>
            <a:ext cx="7214235" cy="3872865"/>
          </a:xfrm>
          <a:prstGeom prst="rect">
            <a:avLst/>
          </a:prstGeom>
        </p:spPr>
      </p:pic>
    </p:spTree>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5122778" cy="530492"/>
            <a:chOff x="4299773" y="1452059"/>
            <a:chExt cx="5122778" cy="530492"/>
          </a:xfrm>
        </p:grpSpPr>
        <p:sp>
          <p:nvSpPr>
            <p:cNvPr id="9" name="矩形 8"/>
            <p:cNvSpPr/>
            <p:nvPr/>
          </p:nvSpPr>
          <p:spPr>
            <a:xfrm>
              <a:off x="4955326" y="1486472"/>
              <a:ext cx="4467225" cy="460375"/>
            </a:xfrm>
            <a:prstGeom prst="rect">
              <a:avLst/>
            </a:prstGeom>
          </p:spPr>
          <p:txBody>
            <a:bodyPr wrap="none">
              <a:spAutoFit/>
            </a:bodyPr>
            <a:lstStyle/>
            <a:p>
              <a:pPr>
                <a:spcBef>
                  <a:spcPts val="1200"/>
                </a:spcBef>
              </a:pPr>
              <a:r>
                <a:rPr lang="en-US" altLang="zh-CN" sz="2400" b="1" dirty="0">
                  <a:latin typeface="黑体" panose="02010609060101010101" pitchFamily="49" charset="-122"/>
                  <a:ea typeface="黑体" panose="02010609060101010101" pitchFamily="49" charset="-122"/>
                </a:rPr>
                <a:t>Experiment: </a:t>
              </a:r>
              <a:r>
                <a:rPr lang="en-US" altLang="zh-CN" sz="2400" b="1" dirty="0">
                  <a:latin typeface="黑体" panose="02010609060101010101" pitchFamily="49" charset="-122"/>
                  <a:ea typeface="黑体" panose="02010609060101010101" pitchFamily="49" charset="-122"/>
                </a:rPr>
                <a:t>Result Analysis </a:t>
              </a:r>
              <a:endParaRPr lang="en-US" altLang="zh-CN" sz="2400" b="1" dirty="0">
                <a:latin typeface="黑体" panose="02010609060101010101" pitchFamily="49" charset="-122"/>
                <a:ea typeface="黑体" panose="02010609060101010101" pitchFamily="49" charset="-122"/>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rPr>
                  <a:t>4</a:t>
                </a:r>
                <a:endParaRPr lang="zh-SG" altLang="en-US" b="1" dirty="0">
                  <a:solidFill>
                    <a:srgbClr val="0070C0"/>
                  </a:solidFill>
                </a:endParaRPr>
              </a:p>
            </p:txBody>
          </p:sp>
        </p:grpSp>
      </p:grpSp>
      <p:cxnSp>
        <p:nvCxnSpPr>
          <p:cNvPr id="14" name="直接连接符 13"/>
          <p:cNvCxnSpPr>
            <a:stCxn id="9" idx="3"/>
          </p:cNvCxnSpPr>
          <p:nvPr/>
        </p:nvCxnSpPr>
        <p:spPr>
          <a:xfrm flipV="1">
            <a:off x="5283181" y="425790"/>
            <a:ext cx="6541164" cy="4956"/>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pic>
        <p:nvPicPr>
          <p:cNvPr id="3" name="图片 2" descr="/Users/Leslie/Library/Containers/com.kingsoft.wpsoffice.mac/Data/tmp/picturecompress_20240526171028/output_1.pngoutput_1"/>
          <p:cNvPicPr>
            <a:picLocks noChangeAspect="1"/>
          </p:cNvPicPr>
          <p:nvPr>
            <p:custDataLst>
              <p:tags r:id="rId1"/>
            </p:custDataLst>
          </p:nvPr>
        </p:nvPicPr>
        <p:blipFill>
          <a:blip r:embed="rId2"/>
          <a:srcRect l="15024" t="23685" r="22182" b="27167"/>
          <a:stretch>
            <a:fillRect/>
          </a:stretch>
        </p:blipFill>
        <p:spPr>
          <a:xfrm>
            <a:off x="1863725" y="1624330"/>
            <a:ext cx="8088630" cy="4092575"/>
          </a:xfrm>
          <a:prstGeom prst="rect">
            <a:avLst/>
          </a:prstGeom>
        </p:spPr>
      </p:pic>
      <p:pic>
        <p:nvPicPr>
          <p:cNvPr id="2" name="图片 1" descr="b1298521fe7cb7e58f624f24b2b7123d"/>
          <p:cNvPicPr>
            <a:picLocks noChangeAspect="1"/>
          </p:cNvPicPr>
          <p:nvPr/>
        </p:nvPicPr>
        <p:blipFill>
          <a:blip r:embed="rId3"/>
          <a:stretch>
            <a:fillRect/>
          </a:stretch>
        </p:blipFill>
        <p:spPr>
          <a:xfrm>
            <a:off x="160655" y="1099185"/>
            <a:ext cx="11962765" cy="533019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243557" y="202421"/>
            <a:ext cx="1724098" cy="5384800"/>
          </a:xfrm>
          <a:prstGeom prst="rect">
            <a:avLst/>
          </a:prstGeom>
          <a:noFill/>
        </p:spPr>
        <p:txBody>
          <a:bodyPr wrap="square" rtlCol="0">
            <a:spAutoFit/>
          </a:bodyPr>
          <a:lstStyle/>
          <a:p>
            <a:r>
              <a:rPr lang="en-US" altLang="zh-CN" sz="34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5</a:t>
            </a:r>
            <a:endParaRPr lang="zh-SG" altLang="en-US" sz="34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cxnSp>
        <p:nvCxnSpPr>
          <p:cNvPr id="6" name="直接连接符 5"/>
          <p:cNvCxnSpPr/>
          <p:nvPr/>
        </p:nvCxnSpPr>
        <p:spPr>
          <a:xfrm>
            <a:off x="1158703" y="4271849"/>
            <a:ext cx="991879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158702" y="4521971"/>
            <a:ext cx="774797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1074940" y="3455432"/>
            <a:ext cx="2166620" cy="583565"/>
          </a:xfrm>
          <a:prstGeom prst="rect">
            <a:avLst/>
          </a:prstGeom>
        </p:spPr>
        <p:txBody>
          <a:bodyPr wrap="none">
            <a:spAutoFit/>
          </a:bodyPr>
          <a:lstStyle/>
          <a:p>
            <a:pPr>
              <a:spcBef>
                <a:spcPts val="1200"/>
              </a:spcBef>
            </a:pPr>
            <a:r>
              <a:rPr lang="en-US" altLang="zh-CN" sz="32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Reference</a:t>
            </a:r>
            <a:endParaRPr lang="en-US" altLang="zh-CN" sz="32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Tree>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2489433" cy="530492"/>
            <a:chOff x="4299773" y="1452059"/>
            <a:chExt cx="2489433" cy="530492"/>
          </a:xfrm>
        </p:grpSpPr>
        <p:sp>
          <p:nvSpPr>
            <p:cNvPr id="9" name="矩形 8"/>
            <p:cNvSpPr/>
            <p:nvPr/>
          </p:nvSpPr>
          <p:spPr>
            <a:xfrm>
              <a:off x="4955326" y="1486472"/>
              <a:ext cx="1833880" cy="460375"/>
            </a:xfrm>
            <a:prstGeom prst="rect">
              <a:avLst/>
            </a:prstGeom>
          </p:spPr>
          <p:txBody>
            <a:bodyPr wrap="none">
              <a:spAutoFit/>
            </a:bodyPr>
            <a:lstStyle/>
            <a:p>
              <a:pPr>
                <a:spcBef>
                  <a:spcPts val="1200"/>
                </a:spcBef>
              </a:pPr>
              <a:r>
                <a:rPr lang="en-US" altLang="zh-CN" sz="2400" b="1" dirty="0">
                  <a:latin typeface="黑体" panose="02010609060101010101" pitchFamily="49" charset="-122"/>
                  <a:ea typeface="黑体" panose="02010609060101010101" pitchFamily="49" charset="-122"/>
                </a:rPr>
                <a:t>References</a:t>
              </a:r>
              <a:endParaRPr lang="en-US" altLang="zh-CN" sz="2400" b="1" dirty="0">
                <a:latin typeface="黑体" panose="02010609060101010101" pitchFamily="49" charset="-122"/>
                <a:ea typeface="黑体" panose="02010609060101010101" pitchFamily="49" charset="-122"/>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rgbClr val="0070C0"/>
                    </a:solidFill>
                  </a:rPr>
                  <a:t>5</a:t>
                </a:r>
                <a:endParaRPr lang="zh-SG" altLang="en-US" b="1" dirty="0">
                  <a:solidFill>
                    <a:srgbClr val="0070C0"/>
                  </a:solidFill>
                </a:endParaRPr>
              </a:p>
            </p:txBody>
          </p:sp>
        </p:grpSp>
      </p:grpSp>
      <p:cxnSp>
        <p:nvCxnSpPr>
          <p:cNvPr id="14" name="直接连接符 13"/>
          <p:cNvCxnSpPr>
            <a:stCxn id="9" idx="3"/>
          </p:cNvCxnSpPr>
          <p:nvPr/>
        </p:nvCxnSpPr>
        <p:spPr>
          <a:xfrm flipV="1">
            <a:off x="2650164" y="425790"/>
            <a:ext cx="8706821" cy="4956"/>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342900" y="965200"/>
            <a:ext cx="11199495" cy="5077460"/>
          </a:xfrm>
          <a:prstGeom prst="rect">
            <a:avLst/>
          </a:prstGeom>
          <a:noFill/>
        </p:spPr>
        <p:txBody>
          <a:bodyPr wrap="square" rtlCol="0" anchor="t">
            <a:spAutoFit/>
          </a:bodyPr>
          <a:lstStyle/>
          <a:p>
            <a:r>
              <a:rPr lang="zh-CN" altLang="en-US"/>
              <a:t>Groves, W., &amp; Gini, M. (201</a:t>
            </a:r>
            <a:r>
              <a:rPr lang="en-US" altLang="zh-CN"/>
              <a:t>7</a:t>
            </a:r>
            <a:r>
              <a:rPr lang="zh-CN" altLang="en-US"/>
              <a:t>). A regression model for predicting optimal purchase timing for airline tickets. Technical Report TR 11-025, Department of Computer Science and Engineering, University of Minnesota.</a:t>
            </a:r>
            <a:endParaRPr lang="zh-CN" altLang="en-US"/>
          </a:p>
          <a:p>
            <a:endParaRPr lang="zh-CN" altLang="en-US"/>
          </a:p>
          <a:p>
            <a:r>
              <a:rPr lang="zh-CN" altLang="en-US"/>
              <a:t>Liu, T., Cao, J., Tan, Y., &amp; Xiao, Q. (n.d.). ACER: An Adaptive Context-Aware Ensemble Regression Model for Airfare Price Prediction. Department of Computer Science and Engineering, Shanghai Jiao Tong University; Air Ticketing B.U., Ctrip.com International Ltd.</a:t>
            </a:r>
            <a:endParaRPr lang="zh-CN" altLang="en-US"/>
          </a:p>
          <a:p>
            <a:endParaRPr lang="zh-CN" altLang="en-US"/>
          </a:p>
          <a:p>
            <a:r>
              <a:rPr lang="zh-CN" altLang="en-US"/>
              <a:t>Abdella, J. A., Zaki, N. M., Shuaib, K., &amp; Khan, F. (n.d.). Airline ticket price and demand prediction: A survey. Department of Information Systems and Security, UAEU; Computer Vision Laboratory, Linköping University.</a:t>
            </a:r>
            <a:endParaRPr lang="zh-CN" altLang="en-US"/>
          </a:p>
          <a:p>
            <a:endParaRPr lang="zh-CN" altLang="en-US"/>
          </a:p>
          <a:p>
            <a:r>
              <a:rPr lang="zh-CN" altLang="en-US"/>
              <a:t>刘泽霖. (n.d.). 基于强化学习的机票动态定价策略研究. 上海交通大学电子信息与电气工程学院.</a:t>
            </a:r>
            <a:endParaRPr lang="zh-CN" altLang="en-US"/>
          </a:p>
          <a:p>
            <a:endParaRPr lang="zh-CN" altLang="en-US"/>
          </a:p>
          <a:p>
            <a:r>
              <a:rPr lang="zh-CN" altLang="en-US"/>
              <a:t>Wang, T., Pouyanfar, S., Tian, H., Tao, Y., Alonso Jr., M., Luis, S., &amp; Chen, S.-C. (n.d.). A Framework for Airfare Price Prediction: A Machine Learning Approach. School of Computing and Information Sciences, Florida International University; Department of Electrical and Computer Engineering, University of Miami.</a:t>
            </a:r>
            <a:endParaRPr lang="zh-CN" altLang="en-US"/>
          </a:p>
          <a:p>
            <a:endParaRPr lang="zh-CN" altLang="en-US"/>
          </a:p>
          <a:p>
            <a:r>
              <a:rPr lang="zh-CN" altLang="en-US"/>
              <a:t>Gupta, A. (n.d.). Flight Price Prediction. Retrieved from https://www.kaggle.com/code/anshigupta01/flight-price-prediction/notebook.</a:t>
            </a:r>
            <a:endParaRPr lang="zh-CN" altLang="en-US"/>
          </a:p>
        </p:txBody>
      </p:sp>
    </p:spTree>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www.sustech.edu.cn/wp-content/themes/twentyseventeen/images/sustech-logo-cn.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03199" y="2258587"/>
            <a:ext cx="7008714" cy="1392031"/>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3203199" y="3825123"/>
            <a:ext cx="5619764" cy="707886"/>
          </a:xfrm>
          <a:prstGeom prst="rect">
            <a:avLst/>
          </a:prstGeom>
          <a:noFill/>
        </p:spPr>
        <p:txBody>
          <a:bodyPr wrap="square" rtlCol="0">
            <a:spAutoFit/>
          </a:bodyPr>
          <a:lstStyle/>
          <a:p>
            <a:pPr algn="dist"/>
            <a:r>
              <a:rPr lang="zh-CN" altLang="en-US" sz="4000" b="1" dirty="0">
                <a:solidFill>
                  <a:schemeClr val="bg1"/>
                </a:solidFill>
                <a:effectLst>
                  <a:outerShdw blurRad="38100" dist="38100" dir="2700000" algn="tl">
                    <a:srgbClr val="000000">
                      <a:alpha val="43137"/>
                    </a:srgbClr>
                  </a:outerShdw>
                </a:effectLst>
                <a:ea typeface="黑体" panose="02010609060101010101" pitchFamily="49" charset="-122"/>
              </a:rPr>
              <a:t>感谢您的批评指正！</a:t>
            </a:r>
            <a:endParaRPr lang="zh-SG" altLang="en-US" sz="4000" b="1" dirty="0">
              <a:solidFill>
                <a:schemeClr val="bg1"/>
              </a:solidFill>
              <a:effectLst>
                <a:outerShdw blurRad="38100" dist="38100" dir="2700000" algn="tl">
                  <a:srgbClr val="000000">
                    <a:alpha val="43137"/>
                  </a:srgbClr>
                </a:outerShdw>
              </a:effectLst>
              <a:ea typeface="黑体" panose="02010609060101010101" pitchFamily="49" charset="-122"/>
            </a:endParaRP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65500"/>
            <a:ext cx="2599288" cy="530492"/>
            <a:chOff x="4299773" y="1452059"/>
            <a:chExt cx="2599288" cy="530492"/>
          </a:xfrm>
        </p:grpSpPr>
        <p:sp>
          <p:nvSpPr>
            <p:cNvPr id="9" name="矩形 8"/>
            <p:cNvSpPr/>
            <p:nvPr/>
          </p:nvSpPr>
          <p:spPr>
            <a:xfrm>
              <a:off x="4955326" y="1486472"/>
              <a:ext cx="1943735" cy="460375"/>
            </a:xfrm>
            <a:prstGeom prst="rect">
              <a:avLst/>
            </a:prstGeom>
          </p:spPr>
          <p:txBody>
            <a:bodyPr wrap="none">
              <a:spAutoFit/>
            </a:bodyPr>
            <a:lstStyle/>
            <a:p>
              <a:pPr>
                <a:spcBef>
                  <a:spcPts val="1200"/>
                </a:spcBef>
              </a:pPr>
              <a:r>
                <a:rPr lang="en-US" altLang="zh-CN" sz="2400" b="1" dirty="0">
                  <a:latin typeface="黑体" panose="02010609060101010101" pitchFamily="49" charset="-122"/>
                  <a:ea typeface="黑体" panose="02010609060101010101" pitchFamily="49" charset="-122"/>
                </a:rPr>
                <a:t>Background</a:t>
              </a:r>
              <a:endParaRPr lang="en-US" altLang="zh-CN" sz="2400" b="1" dirty="0">
                <a:latin typeface="黑体" panose="02010609060101010101" pitchFamily="49" charset="-122"/>
                <a:ea typeface="黑体" panose="02010609060101010101" pitchFamily="49" charset="-122"/>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3200" b="1" dirty="0">
                    <a:solidFill>
                      <a:srgbClr val="0070C0"/>
                    </a:solidFill>
                  </a:rPr>
                  <a:t>1</a:t>
                </a:r>
                <a:endParaRPr lang="zh-SG" altLang="en-US" b="1" dirty="0">
                  <a:solidFill>
                    <a:srgbClr val="0070C0"/>
                  </a:solidFill>
                </a:endParaRPr>
              </a:p>
            </p:txBody>
          </p:sp>
        </p:grpSp>
      </p:grpSp>
      <p:cxnSp>
        <p:nvCxnSpPr>
          <p:cNvPr id="14" name="直接连接符 13"/>
          <p:cNvCxnSpPr>
            <a:stCxn id="9" idx="3"/>
          </p:cNvCxnSpPr>
          <p:nvPr/>
        </p:nvCxnSpPr>
        <p:spPr>
          <a:xfrm flipV="1">
            <a:off x="2759871" y="425789"/>
            <a:ext cx="7179159" cy="4957"/>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252855" y="1754505"/>
            <a:ext cx="9033510" cy="1076325"/>
          </a:xfrm>
          <a:prstGeom prst="rect">
            <a:avLst/>
          </a:prstGeom>
          <a:noFill/>
          <a:ln>
            <a:noFill/>
          </a:ln>
        </p:spPr>
        <p:txBody>
          <a:bodyPr wrap="square" rtlCol="0" anchor="t">
            <a:spAutoFit/>
          </a:bodyPr>
          <a:lstStyle/>
          <a:p>
            <a:pPr algn="ctr"/>
            <a:r>
              <a:rPr lang="en-US" altLang="zh-CN" sz="3200" b="1" dirty="0">
                <a:solidFill>
                  <a:schemeClr val="accent1"/>
                </a:solidFill>
                <a:effectLst>
                  <a:outerShdw blurRad="38100" dist="25400" dir="5400000" algn="ctr" rotWithShape="0">
                    <a:srgbClr val="6E747A">
                      <a:alpha val="43000"/>
                      <a:alpha val="43000"/>
                    </a:srgbClr>
                  </a:outerShdw>
                </a:effectLst>
              </a:rPr>
              <a:t>Q</a:t>
            </a:r>
            <a:r>
              <a:rPr lang="zh-CN" altLang="en-US" sz="3200" b="1" dirty="0">
                <a:solidFill>
                  <a:schemeClr val="accent1"/>
                </a:solidFill>
                <a:effectLst>
                  <a:outerShdw blurRad="38100" dist="25400" dir="5400000" algn="ctr" rotWithShape="0">
                    <a:srgbClr val="6E747A">
                      <a:alpha val="43000"/>
                      <a:alpha val="43000"/>
                    </a:srgbClr>
                  </a:outerShdw>
                </a:effectLst>
              </a:rPr>
              <a:t>：是否存在一种有效的统计学工具，帮助我们较好的预测什么时候买机票，买什么时候的机票？</a:t>
            </a:r>
            <a:endParaRPr lang="zh-CN" altLang="en-US" sz="3200" b="1" dirty="0">
              <a:solidFill>
                <a:schemeClr val="accent1"/>
              </a:solidFill>
              <a:effectLst>
                <a:outerShdw blurRad="38100" dist="25400" dir="5400000" algn="ctr" rotWithShape="0">
                  <a:srgbClr val="6E747A">
                    <a:alpha val="43000"/>
                    <a:alpha val="43000"/>
                  </a:srgbClr>
                </a:outerShdw>
              </a:effectLst>
            </a:endParaRPr>
          </a:p>
        </p:txBody>
      </p:sp>
      <p:pic>
        <p:nvPicPr>
          <p:cNvPr id="2" name="图片 1"/>
          <p:cNvPicPr>
            <a:picLocks noChangeAspect="1"/>
          </p:cNvPicPr>
          <p:nvPr/>
        </p:nvPicPr>
        <p:blipFill>
          <a:blip r:embed="rId1"/>
          <a:stretch>
            <a:fillRect/>
          </a:stretch>
        </p:blipFill>
        <p:spPr>
          <a:xfrm>
            <a:off x="8648065" y="3188335"/>
            <a:ext cx="1638300" cy="279082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243557" y="202421"/>
            <a:ext cx="1724098" cy="5384800"/>
          </a:xfrm>
          <a:prstGeom prst="rect">
            <a:avLst/>
          </a:prstGeom>
          <a:noFill/>
        </p:spPr>
        <p:txBody>
          <a:bodyPr wrap="square" rtlCol="0">
            <a:spAutoFit/>
          </a:bodyPr>
          <a:lstStyle/>
          <a:p>
            <a:r>
              <a:rPr lang="en-US" altLang="zh-SG" sz="34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2</a:t>
            </a:r>
            <a:endParaRPr lang="zh-SG" altLang="en-US" sz="344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cxnSp>
        <p:nvCxnSpPr>
          <p:cNvPr id="6" name="直接连接符 5"/>
          <p:cNvCxnSpPr/>
          <p:nvPr/>
        </p:nvCxnSpPr>
        <p:spPr>
          <a:xfrm>
            <a:off x="1158703" y="4271849"/>
            <a:ext cx="991879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158702" y="4521971"/>
            <a:ext cx="774797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158702" y="4676702"/>
            <a:ext cx="6903374" cy="368300"/>
          </a:xfrm>
          <a:prstGeom prst="rect">
            <a:avLst/>
          </a:prstGeom>
          <a:noFill/>
        </p:spPr>
        <p:txBody>
          <a:bodyPr wrap="square" rtlCol="0">
            <a:spAutoFit/>
          </a:bodyPr>
          <a:lstStyle/>
          <a:p>
            <a:endParaRPr lang="zh-SG" altLang="en-US" dirty="0">
              <a:solidFill>
                <a:schemeClr val="bg1"/>
              </a:solidFill>
            </a:endParaRPr>
          </a:p>
        </p:txBody>
      </p:sp>
      <p:sp>
        <p:nvSpPr>
          <p:cNvPr id="10" name="矩形 9"/>
          <p:cNvSpPr/>
          <p:nvPr/>
        </p:nvSpPr>
        <p:spPr>
          <a:xfrm>
            <a:off x="1074940" y="3455432"/>
            <a:ext cx="5039995" cy="583565"/>
          </a:xfrm>
          <a:prstGeom prst="rect">
            <a:avLst/>
          </a:prstGeom>
        </p:spPr>
        <p:txBody>
          <a:bodyPr wrap="none">
            <a:spAutoFit/>
          </a:bodyPr>
          <a:lstStyle/>
          <a:p>
            <a:pPr>
              <a:spcBef>
                <a:spcPts val="1200"/>
              </a:spcBef>
            </a:pPr>
            <a:r>
              <a:rPr lang="en-US" altLang="zh-CN" sz="32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Survey on Related Work</a:t>
            </a:r>
            <a:endParaRPr lang="en-US" altLang="zh-CN" sz="3200" b="1" dirty="0">
              <a:solidFill>
                <a:schemeClr val="bg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29940"/>
            <a:ext cx="5583788" cy="530492"/>
            <a:chOff x="4299773" y="1452059"/>
            <a:chExt cx="5583788" cy="530492"/>
          </a:xfrm>
        </p:grpSpPr>
        <p:sp>
          <p:nvSpPr>
            <p:cNvPr id="9" name="矩形 8"/>
            <p:cNvSpPr/>
            <p:nvPr/>
          </p:nvSpPr>
          <p:spPr>
            <a:xfrm>
              <a:off x="4955326" y="1486472"/>
              <a:ext cx="4928235" cy="460375"/>
            </a:xfrm>
            <a:prstGeom prst="rect">
              <a:avLst/>
            </a:prstGeom>
          </p:spPr>
          <p:txBody>
            <a:bodyPr wrap="none">
              <a:spAutoFit/>
            </a:bodyPr>
            <a:lstStyle/>
            <a:p>
              <a:pPr>
                <a:spcBef>
                  <a:spcPts val="1200"/>
                </a:spcBef>
              </a:pPr>
              <a:r>
                <a:rPr lang="en-US" altLang="zh-CN" sz="2400" b="1" dirty="0">
                  <a:latin typeface="黑体" panose="02010609060101010101" pitchFamily="49" charset="-122"/>
                  <a:ea typeface="黑体" panose="02010609060101010101" pitchFamily="49" charset="-122"/>
                </a:rPr>
                <a:t>Related Work:Purchase Time   </a:t>
              </a:r>
              <a:endParaRPr lang="zh-CN" altLang="en-US" sz="2400" b="1" dirty="0">
                <a:latin typeface="黑体" panose="02010609060101010101" pitchFamily="49" charset="-122"/>
                <a:ea typeface="黑体" panose="02010609060101010101" pitchFamily="49" charset="-122"/>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3200" b="1" dirty="0">
                    <a:solidFill>
                      <a:srgbClr val="0070C0"/>
                    </a:solidFill>
                  </a:rPr>
                  <a:t>2</a:t>
                </a:r>
                <a:endParaRPr lang="zh-SG" altLang="en-US" b="1" dirty="0">
                  <a:solidFill>
                    <a:srgbClr val="0070C0"/>
                  </a:solidFill>
                </a:endParaRPr>
              </a:p>
            </p:txBody>
          </p:sp>
        </p:grpSp>
      </p:grpSp>
      <p:cxnSp>
        <p:nvCxnSpPr>
          <p:cNvPr id="14" name="直接连接符 13"/>
          <p:cNvCxnSpPr/>
          <p:nvPr/>
        </p:nvCxnSpPr>
        <p:spPr>
          <a:xfrm>
            <a:off x="6610331" y="426936"/>
            <a:ext cx="4189095" cy="0"/>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custDataLst>
              <p:tags r:id="rId1"/>
            </p:custDataLst>
          </p:nvPr>
        </p:nvPicPr>
        <p:blipFill>
          <a:blip r:embed="rId2"/>
          <a:srcRect b="1064"/>
          <a:stretch>
            <a:fillRect/>
          </a:stretch>
        </p:blipFill>
        <p:spPr>
          <a:xfrm>
            <a:off x="816096" y="512514"/>
            <a:ext cx="8752205" cy="6022975"/>
          </a:xfrm>
          <a:prstGeom prst="rect">
            <a:avLst/>
          </a:prstGeom>
        </p:spPr>
      </p:pic>
      <p:sp>
        <p:nvSpPr>
          <p:cNvPr id="17" name="左箭头 16"/>
          <p:cNvSpPr/>
          <p:nvPr/>
        </p:nvSpPr>
        <p:spPr>
          <a:xfrm>
            <a:off x="8253095" y="2217420"/>
            <a:ext cx="1217295" cy="342900"/>
          </a:xfrm>
          <a:prstGeom prst="leftArrow">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 name="左箭头 1"/>
          <p:cNvSpPr/>
          <p:nvPr/>
        </p:nvSpPr>
        <p:spPr>
          <a:xfrm>
            <a:off x="8261985" y="3086100"/>
            <a:ext cx="1217295" cy="342900"/>
          </a:xfrm>
          <a:prstGeom prst="leftArrow">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 name="左箭头 2"/>
          <p:cNvSpPr/>
          <p:nvPr/>
        </p:nvSpPr>
        <p:spPr>
          <a:xfrm>
            <a:off x="8261985" y="4949825"/>
            <a:ext cx="1217295" cy="342900"/>
          </a:xfrm>
          <a:prstGeom prst="leftArrow">
            <a:avLst/>
          </a:prstGeom>
          <a:solidFill>
            <a:srgbClr val="FF0000"/>
          </a:solidFill>
          <a:ln>
            <a:solidFill>
              <a:srgbClr val="FF0000"/>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4" name="直接连接符 3"/>
          <p:cNvCxnSpPr/>
          <p:nvPr/>
        </p:nvCxnSpPr>
        <p:spPr>
          <a:xfrm>
            <a:off x="5818505" y="2347595"/>
            <a:ext cx="768350" cy="0"/>
          </a:xfrm>
          <a:prstGeom prst="line">
            <a:avLst/>
          </a:prstGeom>
          <a:ln>
            <a:solidFill>
              <a:srgbClr val="FF0000"/>
            </a:solidFill>
          </a:ln>
        </p:spPr>
        <p:style>
          <a:lnRef idx="3">
            <a:schemeClr val="accent1"/>
          </a:lnRef>
          <a:fillRef idx="0">
            <a:srgbClr val="FFFFFF"/>
          </a:fillRef>
          <a:effectRef idx="0">
            <a:srgbClr val="FFFFFF"/>
          </a:effectRef>
          <a:fontRef idx="minor">
            <a:schemeClr val="tx1"/>
          </a:fontRef>
        </p:style>
      </p:cxnSp>
      <p:cxnSp>
        <p:nvCxnSpPr>
          <p:cNvPr id="5" name="直接连接符 4"/>
          <p:cNvCxnSpPr/>
          <p:nvPr/>
        </p:nvCxnSpPr>
        <p:spPr>
          <a:xfrm>
            <a:off x="5744210" y="3257550"/>
            <a:ext cx="1185545" cy="0"/>
          </a:xfrm>
          <a:prstGeom prst="line">
            <a:avLst/>
          </a:prstGeom>
          <a:ln>
            <a:solidFill>
              <a:srgbClr val="FF0000"/>
            </a:solidFill>
          </a:ln>
        </p:spPr>
        <p:style>
          <a:lnRef idx="3">
            <a:schemeClr val="accent1"/>
          </a:lnRef>
          <a:fillRef idx="0">
            <a:srgbClr val="FFFFFF"/>
          </a:fillRef>
          <a:effectRef idx="0">
            <a:srgbClr val="FFFFFF"/>
          </a:effectRef>
          <a:fontRef idx="minor">
            <a:schemeClr val="tx1"/>
          </a:fontRef>
        </p:style>
      </p:cxnSp>
      <p:cxnSp>
        <p:nvCxnSpPr>
          <p:cNvPr id="6" name="直接连接符 5"/>
          <p:cNvCxnSpPr/>
          <p:nvPr/>
        </p:nvCxnSpPr>
        <p:spPr>
          <a:xfrm>
            <a:off x="5818505" y="5121275"/>
            <a:ext cx="768350" cy="0"/>
          </a:xfrm>
          <a:prstGeom prst="line">
            <a:avLst/>
          </a:prstGeom>
          <a:ln>
            <a:solidFill>
              <a:srgbClr val="FF0000"/>
            </a:solidFill>
          </a:ln>
        </p:spPr>
        <p:style>
          <a:lnRef idx="3">
            <a:schemeClr val="accent1"/>
          </a:lnRef>
          <a:fillRef idx="0">
            <a:srgbClr val="FFFFFF"/>
          </a:fillRef>
          <a:effectRef idx="0">
            <a:srgbClr val="FFFFFF"/>
          </a:effectRef>
          <a:fontRef idx="minor">
            <a:schemeClr val="tx1"/>
          </a:fontRef>
        </p:style>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ox(in)">
                                      <p:cBhvr>
                                        <p:cTn id="7" dur="2000"/>
                                        <p:tgtEl>
                                          <p:spTgt spid="17"/>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ox(in)">
                                      <p:cBhvr>
                                        <p:cTn id="10" dur="2000"/>
                                        <p:tgtEl>
                                          <p:spTgt spid="2"/>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ox(in)">
                                      <p:cBhvr>
                                        <p:cTn id="13" dur="2000"/>
                                        <p:tgtEl>
                                          <p:spTgt spid="3"/>
                                        </p:tgtEl>
                                      </p:cBhvr>
                                    </p:animEffect>
                                  </p:childTnLst>
                                </p:cTn>
                              </p:par>
                              <p:par>
                                <p:cTn id="14" presetID="4" presetClass="entr" presetSubtype="16"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ox(in)">
                                      <p:cBhvr>
                                        <p:cTn id="16" dur="2000"/>
                                        <p:tgtEl>
                                          <p:spTgt spid="4"/>
                                        </p:tgtEl>
                                      </p:cBhvr>
                                    </p:animEffect>
                                  </p:childTnLst>
                                </p:cTn>
                              </p:par>
                              <p:par>
                                <p:cTn id="17" presetID="4" presetClass="entr" presetSubtype="16"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ox(in)">
                                      <p:cBhvr>
                                        <p:cTn id="19" dur="2000"/>
                                        <p:tgtEl>
                                          <p:spTgt spid="5"/>
                                        </p:tgtEl>
                                      </p:cBhvr>
                                    </p:animEffect>
                                  </p:childTnLst>
                                </p:cTn>
                              </p:par>
                              <p:par>
                                <p:cTn id="20" presetID="4" presetClass="entr" presetSubtype="16"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ox(in)">
                                      <p:cBhvr>
                                        <p:cTn id="2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2" grpId="0" animBg="1"/>
      <p:bldP spid="2" grpId="1" animBg="1"/>
      <p:bldP spid="3" grpId="0" animBg="1"/>
      <p:bldP spid="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29940"/>
            <a:ext cx="6750918" cy="530492"/>
            <a:chOff x="4299773" y="1452059"/>
            <a:chExt cx="6750918" cy="530492"/>
          </a:xfrm>
        </p:grpSpPr>
        <p:sp>
          <p:nvSpPr>
            <p:cNvPr id="9" name="矩形 8"/>
            <p:cNvSpPr/>
            <p:nvPr/>
          </p:nvSpPr>
          <p:spPr>
            <a:xfrm>
              <a:off x="4955326" y="1486472"/>
              <a:ext cx="6095365" cy="460375"/>
            </a:xfrm>
            <a:prstGeom prst="rect">
              <a:avLst/>
            </a:prstGeom>
          </p:spPr>
          <p:txBody>
            <a:bodyPr wrap="none">
              <a:spAutoFit/>
            </a:bodyPr>
            <a:lstStyle/>
            <a:p>
              <a:pPr>
                <a:spcBef>
                  <a:spcPts val="1200"/>
                </a:spcBef>
              </a:pPr>
              <a:r>
                <a:rPr lang="en-US" altLang="zh-CN" sz="2400" b="1" dirty="0">
                  <a:latin typeface="黑体" panose="02010609060101010101" pitchFamily="49" charset="-122"/>
                  <a:ea typeface="黑体" panose="02010609060101010101" pitchFamily="49" charset="-122"/>
                </a:rPr>
                <a:t>Related Work:Ticket Price Prediction   </a:t>
              </a:r>
              <a:endParaRPr lang="zh-CN" altLang="en-US" sz="2400" b="1" dirty="0">
                <a:latin typeface="黑体" panose="02010609060101010101" pitchFamily="49" charset="-122"/>
                <a:ea typeface="黑体" panose="02010609060101010101" pitchFamily="49" charset="-122"/>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3200" b="1" dirty="0">
                    <a:solidFill>
                      <a:srgbClr val="0070C0"/>
                    </a:solidFill>
                  </a:rPr>
                  <a:t>2</a:t>
                </a:r>
                <a:endParaRPr lang="zh-SG" altLang="en-US" b="1" dirty="0">
                  <a:solidFill>
                    <a:srgbClr val="0070C0"/>
                  </a:solidFill>
                </a:endParaRPr>
              </a:p>
            </p:txBody>
          </p:sp>
        </p:grpSp>
      </p:grpSp>
      <p:cxnSp>
        <p:nvCxnSpPr>
          <p:cNvPr id="14" name="直接连接符 13"/>
          <p:cNvCxnSpPr/>
          <p:nvPr/>
        </p:nvCxnSpPr>
        <p:spPr>
          <a:xfrm>
            <a:off x="6610331" y="426936"/>
            <a:ext cx="4189095" cy="0"/>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pic>
        <p:nvPicPr>
          <p:cNvPr id="18" name="图片 17" descr="截屏2024-05-26 17.39.08"/>
          <p:cNvPicPr>
            <a:picLocks noChangeAspect="1"/>
          </p:cNvPicPr>
          <p:nvPr/>
        </p:nvPicPr>
        <p:blipFill>
          <a:blip r:embed="rId1"/>
          <a:stretch>
            <a:fillRect/>
          </a:stretch>
        </p:blipFill>
        <p:spPr>
          <a:xfrm>
            <a:off x="862161" y="578381"/>
            <a:ext cx="8039791" cy="5980222"/>
          </a:xfrm>
          <a:prstGeom prst="rect">
            <a:avLst/>
          </a:prstGeom>
        </p:spPr>
      </p:pic>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160543" y="129940"/>
            <a:ext cx="6750918" cy="530492"/>
            <a:chOff x="4299773" y="1452059"/>
            <a:chExt cx="6750918" cy="530492"/>
          </a:xfrm>
        </p:grpSpPr>
        <p:sp>
          <p:nvSpPr>
            <p:cNvPr id="9" name="矩形 8"/>
            <p:cNvSpPr/>
            <p:nvPr/>
          </p:nvSpPr>
          <p:spPr>
            <a:xfrm>
              <a:off x="4955326" y="1486472"/>
              <a:ext cx="6095365" cy="460375"/>
            </a:xfrm>
            <a:prstGeom prst="rect">
              <a:avLst/>
            </a:prstGeom>
          </p:spPr>
          <p:txBody>
            <a:bodyPr wrap="none">
              <a:spAutoFit/>
            </a:bodyPr>
            <a:lstStyle/>
            <a:p>
              <a:pPr>
                <a:spcBef>
                  <a:spcPts val="1200"/>
                </a:spcBef>
              </a:pPr>
              <a:r>
                <a:rPr lang="en-US" altLang="zh-CN" sz="2400" b="1" dirty="0">
                  <a:latin typeface="黑体" panose="02010609060101010101" pitchFamily="49" charset="-122"/>
                  <a:ea typeface="黑体" panose="02010609060101010101" pitchFamily="49" charset="-122"/>
                </a:rPr>
                <a:t>Related Work:Ticket Price Prediction   </a:t>
              </a:r>
              <a:endParaRPr lang="zh-CN" altLang="en-US" sz="2400" b="1" dirty="0">
                <a:latin typeface="黑体" panose="02010609060101010101" pitchFamily="49" charset="-122"/>
                <a:ea typeface="黑体" panose="02010609060101010101" pitchFamily="49" charset="-122"/>
              </a:endParaRPr>
            </a:p>
          </p:txBody>
        </p:sp>
        <p:grpSp>
          <p:nvGrpSpPr>
            <p:cNvPr id="10" name="组合 9"/>
            <p:cNvGrpSpPr/>
            <p:nvPr/>
          </p:nvGrpSpPr>
          <p:grpSpPr>
            <a:xfrm>
              <a:off x="4299773" y="1452059"/>
              <a:ext cx="530492" cy="530492"/>
              <a:chOff x="5416598" y="4355615"/>
              <a:chExt cx="530492" cy="530492"/>
            </a:xfrm>
          </p:grpSpPr>
          <p:sp>
            <p:nvSpPr>
              <p:cNvPr id="11" name="矩形: 圆角 10"/>
              <p:cNvSpPr/>
              <p:nvPr/>
            </p:nvSpPr>
            <p:spPr>
              <a:xfrm>
                <a:off x="5416598" y="4355615"/>
                <a:ext cx="530492" cy="530492"/>
              </a:xfrm>
              <a:prstGeom prst="round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SG" altLang="en-US"/>
              </a:p>
            </p:txBody>
          </p:sp>
          <p:sp>
            <p:nvSpPr>
              <p:cNvPr id="12" name="矩形: 圆角 11"/>
              <p:cNvSpPr/>
              <p:nvPr/>
            </p:nvSpPr>
            <p:spPr>
              <a:xfrm>
                <a:off x="5492798" y="4431815"/>
                <a:ext cx="378092" cy="37809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SG" sz="3200" b="1" dirty="0">
                    <a:solidFill>
                      <a:srgbClr val="0070C0"/>
                    </a:solidFill>
                  </a:rPr>
                  <a:t>2</a:t>
                </a:r>
                <a:endParaRPr lang="zh-SG" altLang="en-US" b="1" dirty="0">
                  <a:solidFill>
                    <a:srgbClr val="0070C0"/>
                  </a:solidFill>
                </a:endParaRPr>
              </a:p>
            </p:txBody>
          </p:sp>
        </p:grpSp>
      </p:grpSp>
      <p:cxnSp>
        <p:nvCxnSpPr>
          <p:cNvPr id="14" name="直接连接符 13"/>
          <p:cNvCxnSpPr/>
          <p:nvPr/>
        </p:nvCxnSpPr>
        <p:spPr>
          <a:xfrm>
            <a:off x="6610331" y="426936"/>
            <a:ext cx="4189095" cy="0"/>
          </a:xfrm>
          <a:prstGeom prst="line">
            <a:avLst/>
          </a:prstGeom>
          <a:ln w="12700">
            <a:solidFill>
              <a:srgbClr val="3887B2"/>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custDataLst>
              <p:tags r:id="rId1"/>
            </p:custDataLst>
          </p:nvPr>
        </p:nvPicPr>
        <p:blipFill>
          <a:blip r:embed="rId2"/>
          <a:stretch>
            <a:fillRect/>
          </a:stretch>
        </p:blipFill>
        <p:spPr>
          <a:xfrm>
            <a:off x="2523490" y="624840"/>
            <a:ext cx="6767830" cy="5762625"/>
          </a:xfrm>
          <a:prstGeom prst="rect">
            <a:avLst/>
          </a:prstGeom>
        </p:spPr>
      </p:pic>
    </p:spTree>
  </p:cSld>
  <p:clrMapOvr>
    <a:masterClrMapping/>
  </p:clrMapOvr>
  <p:transition spd="slow">
    <p:push dir="u"/>
  </p:transition>
</p:sld>
</file>

<file path=ppt/tags/tag1.xml><?xml version="1.0" encoding="utf-8"?>
<p:tagLst xmlns:p="http://schemas.openxmlformats.org/presentationml/2006/main">
  <p:tag name="KSO_WM_DIAGRAM_VIRTUALLY_FRAME" val="{&quot;height&quot;:461.53503937007883,&quot;left&quot;:338.5648031496063,&quot;top&quot;:85.20503937007874,&quot;width&quot;:3306.018346456693}"/>
</p:tagLst>
</file>

<file path=ppt/tags/tag10.xml><?xml version="1.0" encoding="utf-8"?>
<p:tagLst xmlns:p="http://schemas.openxmlformats.org/presentationml/2006/main">
  <p:tag name="KSO_WM_DIAGRAM_VIRTUALLY_FRAME" val="{&quot;height&quot;:461.53503937007883,&quot;left&quot;:338.5648031496063,&quot;top&quot;:85.20503937007874,&quot;width&quot;:3306.018346456693}"/>
</p:tagLst>
</file>

<file path=ppt/tags/tag11.xml><?xml version="1.0" encoding="utf-8"?>
<p:tagLst xmlns:p="http://schemas.openxmlformats.org/presentationml/2006/main">
  <p:tag name="KSO_WM_DIAGRAM_VIRTUALLY_FRAME" val="{&quot;height&quot;:461.53503937007883,&quot;left&quot;:338.5648031496063,&quot;top&quot;:85.20503937007874,&quot;width&quot;:3306.018346456693}"/>
</p:tagLst>
</file>

<file path=ppt/tags/tag12.xml><?xml version="1.0" encoding="utf-8"?>
<p:tagLst xmlns:p="http://schemas.openxmlformats.org/presentationml/2006/main">
  <p:tag name="KSO_WM_DIAGRAM_VIRTUALLY_FRAME" val="{&quot;height&quot;:461.53503937007883,&quot;left&quot;:338.5648031496063,&quot;top&quot;:85.20503937007874,&quot;width&quot;:3306.018346456693}"/>
</p:tagLst>
</file>

<file path=ppt/tags/tag13.xml><?xml version="1.0" encoding="utf-8"?>
<p:tagLst xmlns:p="http://schemas.openxmlformats.org/presentationml/2006/main">
  <p:tag name="KSO_WM_DIAGRAM_VIRTUALLY_FRAME" val="{&quot;height&quot;:461.53503937007883,&quot;left&quot;:338.5648031496063,&quot;top&quot;:85.20503937007874,&quot;width&quot;:3306.018346456693}"/>
</p:tagLst>
</file>

<file path=ppt/tags/tag14.xml><?xml version="1.0" encoding="utf-8"?>
<p:tagLst xmlns:p="http://schemas.openxmlformats.org/presentationml/2006/main">
  <p:tag name="KSO_WM_DIAGRAM_VIRTUALLY_FRAME" val="{&quot;height&quot;:461.53503937007883,&quot;left&quot;:338.5648031496063,&quot;top&quot;:85.20503937007874,&quot;width&quot;:3306.018346456693}"/>
</p:tagLst>
</file>

<file path=ppt/tags/tag15.xml><?xml version="1.0" encoding="utf-8"?>
<p:tagLst xmlns:p="http://schemas.openxmlformats.org/presentationml/2006/main">
  <p:tag name="KSO_WM_DIAGRAM_VIRTUALLY_FRAME" val="{&quot;height&quot;:461.53503937007883,&quot;left&quot;:338.5648031496063,&quot;top&quot;:85.20503937007874,&quot;width&quot;:3306.018346456693}"/>
</p:tagLst>
</file>

<file path=ppt/tags/tag16.xml><?xml version="1.0" encoding="utf-8"?>
<p:tagLst xmlns:p="http://schemas.openxmlformats.org/presentationml/2006/main">
  <p:tag name="KSO_WM_DIAGRAM_VIRTUALLY_FRAME" val="{&quot;height&quot;:461.53503937007883,&quot;left&quot;:338.5648031496063,&quot;top&quot;:85.20503937007874,&quot;width&quot;:3306.018346456693}"/>
</p:tagLst>
</file>

<file path=ppt/tags/tag17.xml><?xml version="1.0" encoding="utf-8"?>
<p:tagLst xmlns:p="http://schemas.openxmlformats.org/presentationml/2006/main">
  <p:tag name="KSO_WM_DIAGRAM_VIRTUALLY_FRAME" val="{&quot;height&quot;:461.53503937007883,&quot;left&quot;:338.5648031496063,&quot;top&quot;:85.20503937007874,&quot;width&quot;:3306.018346456693}"/>
</p:tagLst>
</file>

<file path=ppt/tags/tag18.xml><?xml version="1.0" encoding="utf-8"?>
<p:tagLst xmlns:p="http://schemas.openxmlformats.org/presentationml/2006/main">
  <p:tag name="KSO_WM_DIAGRAM_VIRTUALLY_FRAME" val="{&quot;height&quot;:461.53503937007883,&quot;left&quot;:338.5648031496063,&quot;top&quot;:85.20503937007874,&quot;width&quot;:3306.018346456693}"/>
</p:tagLst>
</file>

<file path=ppt/tags/tag19.xml><?xml version="1.0" encoding="utf-8"?>
<p:tagLst xmlns:p="http://schemas.openxmlformats.org/presentationml/2006/main">
  <p:tag name="KSO_WM_DIAGRAM_VIRTUALLY_FRAME" val="{&quot;height&quot;:461.53503937007883,&quot;left&quot;:338.5648031496063,&quot;top&quot;:85.20503937007874,&quot;width&quot;:3306.018346456693}"/>
</p:tagLst>
</file>

<file path=ppt/tags/tag2.xml><?xml version="1.0" encoding="utf-8"?>
<p:tagLst xmlns:p="http://schemas.openxmlformats.org/presentationml/2006/main">
  <p:tag name="KSO_WM_DIAGRAM_VIRTUALLY_FRAME" val="{&quot;height&quot;:461.53503937007883,&quot;left&quot;:338.5648031496063,&quot;top&quot;:85.20503937007874,&quot;width&quot;:3306.018346456693}"/>
</p:tagLst>
</file>

<file path=ppt/tags/tag20.xml><?xml version="1.0" encoding="utf-8"?>
<p:tagLst xmlns:p="http://schemas.openxmlformats.org/presentationml/2006/main">
  <p:tag name="KSO_WM_DIAGRAM_VIRTUALLY_FRAME" val="{&quot;height&quot;:461.53503937007883,&quot;left&quot;:338.5648031496063,&quot;top&quot;:85.20503937007874,&quot;width&quot;:3306.018346456693}"/>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DIAGRAM_VIRTUALLY_FRAME" val="{&quot;height&quot;:461.53503937007883,&quot;left&quot;:338.5648031496063,&quot;top&quot;:85.20503937007874,&quot;width&quot;:3306.018346456693}"/>
</p:tagLst>
</file>

<file path=ppt/tags/tag3.xml><?xml version="1.0" encoding="utf-8"?>
<p:tagLst xmlns:p="http://schemas.openxmlformats.org/presentationml/2006/main">
  <p:tag name="KSO_WM_DIAGRAM_VIRTUALLY_FRAME" val="{&quot;height&quot;:461.53503937007883,&quot;left&quot;:338.5648031496063,&quot;top&quot;:85.20503937007874,&quot;width&quot;:3306.018346456693}"/>
</p:tagLst>
</file>

<file path=ppt/tags/tag30.xml><?xml version="1.0" encoding="utf-8"?>
<p:tagLst xmlns:p="http://schemas.openxmlformats.org/presentationml/2006/main">
  <p:tag name="KSO_WM_DIAGRAM_VIRTUALLY_FRAME" val="{&quot;height&quot;:461.53503937007883,&quot;left&quot;:338.5648031496063,&quot;top&quot;:85.20503937007874,&quot;width&quot;:3306.018346456693}"/>
</p:tagLst>
</file>

<file path=ppt/tags/tag31.xml><?xml version="1.0" encoding="utf-8"?>
<p:tagLst xmlns:p="http://schemas.openxmlformats.org/presentationml/2006/main">
  <p:tag name="KSO_WM_DIAGRAM_VIRTUALLY_FRAME" val="{&quot;height&quot;:461.53503937007883,&quot;left&quot;:338.5648031496063,&quot;top&quot;:85.20503937007874,&quot;width&quot;:3306.018346456693}"/>
</p:tagLst>
</file>

<file path=ppt/tags/tag32.xml><?xml version="1.0" encoding="utf-8"?>
<p:tagLst xmlns:p="http://schemas.openxmlformats.org/presentationml/2006/main">
  <p:tag name="KSO_WM_DIAGRAM_VIRTUALLY_FRAME" val="{&quot;height&quot;:461.53503937007883,&quot;left&quot;:338.5648031496063,&quot;top&quot;:85.20503937007874,&quot;width&quot;:3306.018346456693}"/>
</p:tagLst>
</file>

<file path=ppt/tags/tag33.xml><?xml version="1.0" encoding="utf-8"?>
<p:tagLst xmlns:p="http://schemas.openxmlformats.org/presentationml/2006/main">
  <p:tag name="KSO_WM_DIAGRAM_VIRTUALLY_FRAME" val="{&quot;height&quot;:461.53503937007883,&quot;left&quot;:338.5648031496063,&quot;top&quot;:85.20503937007874,&quot;width&quot;:3306.018346456693}"/>
</p:tagLst>
</file>

<file path=ppt/tags/tag34.xml><?xml version="1.0" encoding="utf-8"?>
<p:tagLst xmlns:p="http://schemas.openxmlformats.org/presentationml/2006/main">
  <p:tag name="KSO_WM_DIAGRAM_VIRTUALLY_FRAME" val="{&quot;height&quot;:461.53503937007883,&quot;left&quot;:338.5648031496063,&quot;top&quot;:85.20503937007874,&quot;width&quot;:3306.018346456693}"/>
</p:tagLst>
</file>

<file path=ppt/tags/tag35.xml><?xml version="1.0" encoding="utf-8"?>
<p:tagLst xmlns:p="http://schemas.openxmlformats.org/presentationml/2006/main">
  <p:tag name="KSO_WM_DIAGRAM_VIRTUALLY_FRAME" val="{&quot;height&quot;:461.53503937007883,&quot;left&quot;:338.5648031496063,&quot;top&quot;:85.20503937007874,&quot;width&quot;:3306.018346456693}"/>
</p:tagLst>
</file>

<file path=ppt/tags/tag36.xml><?xml version="1.0" encoding="utf-8"?>
<p:tagLst xmlns:p="http://schemas.openxmlformats.org/presentationml/2006/main">
  <p:tag name="KSO_WM_DIAGRAM_VIRTUALLY_FRAME" val="{&quot;height&quot;:461.53503937007883,&quot;left&quot;:338.5648031496063,&quot;top&quot;:85.20503937007874,&quot;width&quot;:3306.018346456693}"/>
</p:tagLst>
</file>

<file path=ppt/tags/tag37.xml><?xml version="1.0" encoding="utf-8"?>
<p:tagLst xmlns:p="http://schemas.openxmlformats.org/presentationml/2006/main">
  <p:tag name="KSO_WM_DIAGRAM_VIRTUALLY_FRAME" val="{&quot;height&quot;:461.53503937007883,&quot;left&quot;:338.5648031496063,&quot;top&quot;:85.20503937007874,&quot;width&quot;:3306.018346456693}"/>
</p:tagLst>
</file>

<file path=ppt/tags/tag38.xml><?xml version="1.0" encoding="utf-8"?>
<p:tagLst xmlns:p="http://schemas.openxmlformats.org/presentationml/2006/main">
  <p:tag name="KSO_WM_DIAGRAM_VIRTUALLY_FRAME" val="{&quot;height&quot;:461.53503937007883,&quot;left&quot;:338.5648031496063,&quot;top&quot;:85.20503937007874,&quot;width&quot;:3306.018346456693}"/>
</p:tagLst>
</file>

<file path=ppt/tags/tag39.xml><?xml version="1.0" encoding="utf-8"?>
<p:tagLst xmlns:p="http://schemas.openxmlformats.org/presentationml/2006/main">
  <p:tag name="KSO_WM_DIAGRAM_VIRTUALLY_FRAME" val="{&quot;height&quot;:461.53503937007883,&quot;left&quot;:338.5648031496063,&quot;top&quot;:85.20503937007874,&quot;width&quot;:3306.018346456693}"/>
</p:tagLst>
</file>

<file path=ppt/tags/tag4.xml><?xml version="1.0" encoding="utf-8"?>
<p:tagLst xmlns:p="http://schemas.openxmlformats.org/presentationml/2006/main">
  <p:tag name="KSO_WM_DIAGRAM_VIRTUALLY_FRAME" val="{&quot;height&quot;:461.53503937007883,&quot;left&quot;:338.5648031496063,&quot;top&quot;:85.20503937007874,&quot;width&quot;:3306.018346456693}"/>
</p:tagLst>
</file>

<file path=ppt/tags/tag40.xml><?xml version="1.0" encoding="utf-8"?>
<p:tagLst xmlns:p="http://schemas.openxmlformats.org/presentationml/2006/main">
  <p:tag name="KSO_WM_DIAGRAM_VIRTUALLY_FRAME" val="{&quot;height&quot;:461.53503937007883,&quot;left&quot;:338.5648031496063,&quot;top&quot;:85.20503937007874,&quot;width&quot;:3306.018346456693}"/>
</p:tagLst>
</file>

<file path=ppt/tags/tag41.xml><?xml version="1.0" encoding="utf-8"?>
<p:tagLst xmlns:p="http://schemas.openxmlformats.org/presentationml/2006/main">
  <p:tag name="KSO_WM_DIAGRAM_VIRTUALLY_FRAME" val="{&quot;height&quot;:461.53503937007883,&quot;left&quot;:338.5648031496063,&quot;top&quot;:85.20503937007874,&quot;width&quot;:3306.018346456693}"/>
</p:tagLst>
</file>

<file path=ppt/tags/tag42.xml><?xml version="1.0" encoding="utf-8"?>
<p:tagLst xmlns:p="http://schemas.openxmlformats.org/presentationml/2006/main">
  <p:tag name="KSO_WM_DIAGRAM_VIRTUALLY_FRAME" val="{&quot;height&quot;:461.53503937007883,&quot;left&quot;:338.5648031496063,&quot;top&quot;:85.20503937007874,&quot;width&quot;:3306.018346456693}"/>
</p:tagLst>
</file>

<file path=ppt/tags/tag43.xml><?xml version="1.0" encoding="utf-8"?>
<p:tagLst xmlns:p="http://schemas.openxmlformats.org/presentationml/2006/main">
  <p:tag name="KSO_WM_DIAGRAM_VIRTUALLY_FRAME" val="{&quot;height&quot;:461.53503937007883,&quot;left&quot;:338.5648031496063,&quot;top&quot;:85.20503937007874,&quot;width&quot;:3306.018346456693}"/>
</p:tagLst>
</file>

<file path=ppt/tags/tag44.xml><?xml version="1.0" encoding="utf-8"?>
<p:tagLst xmlns:p="http://schemas.openxmlformats.org/presentationml/2006/main">
  <p:tag name="KSO_WM_DIAGRAM_VIRTUALLY_FRAME" val="{&quot;height&quot;:461.53503937007883,&quot;left&quot;:338.5648031496063,&quot;top&quot;:85.20503937007874,&quot;width&quot;:3306.018346456693}"/>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2557_1*i*2"/>
  <p:tag name="KSO_WM_TEMPLATE_CATEGORY" val="diagram"/>
  <p:tag name="KSO_WM_TEMPLATE_INDEX" val="20212557"/>
  <p:tag name="KSO_WM_UNIT_LAYERLEVEL" val="1"/>
  <p:tag name="KSO_WM_TAG_VERSION" val="1.0"/>
  <p:tag name="KSO_WM_BEAUTIFY_FLAG" val="#wm#"/>
  <p:tag name="KSO_WM_UNIT_BLOCK" val="0"/>
  <p:tag name="KSO_WM_UNIT_SM_LIMIT_TYPE" val="0"/>
  <p:tag name="KSO_WM_UNIT_DECORATE_INFO" val="{&quot;DecorateInfoH&quot;:{&quot;IsAbs&quot;:true},&quot;DecorateInfoW&quot;:{&quot;IsAbs&quot;:true},&quot;DecorateInfoX&quot;:{&quot;IsAbs&quot;:true,&quot;Pos&quot;:1},&quot;DecorateInfoY&quot;:{&quot;IsAbs&quot;:true,&quot;Pos&quot;:0},&quot;ReferentInfo&quot;:{&quot;Id&quot;:&quot;86daffeb645849bf8e2810ace4fd943b&quot;,&quot;X&quot;:{&quot;Pos&quot;:1},&quot;Y&quot;:{&quot;Pos&quot;:2}},&quot;whChangeMode&quot;:0}"/>
  <p:tag name="KSO_WM_UNIT_DEC_AREA_ID" val="2e39fe4914e84c05a39a52b129c56e0b"/>
  <p:tag name="KSO_WM_CHIP_GROUPID" val="5ed7625022282318d0cd8cfb"/>
  <p:tag name="KSO_WM_CHIP_XID" val="5ed7654b22282318d0cd8d67"/>
  <p:tag name="KSO_WM_UNIT_FILL_FORE_SCHEMECOLOR_INDEX_BRIGHTNESS" val="0"/>
  <p:tag name="KSO_WM_UNIT_FILL_FORE_SCHEMECOLOR_INDEX" val="5"/>
  <p:tag name="KSO_WM_UNIT_FILL_TYPE" val="1"/>
  <p:tag name="KSO_WM_UNIT_VALUE" val="5"/>
  <p:tag name="KSO_WM_TEMPLATE_ASSEMBLE_XID" val="60656f544054ed1e2fb807e0"/>
  <p:tag name="KSO_WM_TEMPLATE_ASSEMBLE_GROUPID" val="60656f544054ed1e2fb807e0"/>
</p:tagLst>
</file>

<file path=ppt/tags/tag5.xml><?xml version="1.0" encoding="utf-8"?>
<p:tagLst xmlns:p="http://schemas.openxmlformats.org/presentationml/2006/main">
  <p:tag name="KSO_WM_DIAGRAM_VIRTUALLY_FRAME" val="{&quot;height&quot;:461.53503937007883,&quot;left&quot;:338.5648031496063,&quot;top&quot;:85.20503937007874,&quot;width&quot;:3306.018346456693}"/>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DIAGRAM_VIRTUALLY_FRAME" val="{&quot;height&quot;:461.53503937007883,&quot;left&quot;:338.5648031496063,&quot;top&quot;:85.20503937007874,&quot;width&quot;:3306.018346456693}"/>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COMMONDATA" val="eyJoZGlkIjoiY2YwZGQ5MzQxNWQyMjlmNWExMDQ4OWQwZWJmMjAxOTcifQ=="/>
</p:tagLst>
</file>

<file path=ppt/tags/tag7.xml><?xml version="1.0" encoding="utf-8"?>
<p:tagLst xmlns:p="http://schemas.openxmlformats.org/presentationml/2006/main">
  <p:tag name="KSO_WM_DIAGRAM_VIRTUALLY_FRAME" val="{&quot;height&quot;:461.53503937007883,&quot;left&quot;:338.5648031496063,&quot;top&quot;:85.20503937007874,&quot;width&quot;:3306.018346456693}"/>
</p:tagLst>
</file>

<file path=ppt/tags/tag8.xml><?xml version="1.0" encoding="utf-8"?>
<p:tagLst xmlns:p="http://schemas.openxmlformats.org/presentationml/2006/main">
  <p:tag name="KSO_WM_DIAGRAM_VIRTUALLY_FRAME" val="{&quot;height&quot;:461.53503937007883,&quot;left&quot;:338.5648031496063,&quot;top&quot;:85.20503937007874,&quot;width&quot;:3306.018346456693}"/>
</p:tagLst>
</file>

<file path=ppt/tags/tag9.xml><?xml version="1.0" encoding="utf-8"?>
<p:tagLst xmlns:p="http://schemas.openxmlformats.org/presentationml/2006/main">
  <p:tag name="KSO_WM_DIAGRAM_VIRTUALLY_FRAME" val="{&quot;height&quot;:461.53503937007883,&quot;left&quot;:338.5648031496063,&quot;top&quot;:85.20503937007874,&quot;width&quot;:3306.01834645669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5342</Words>
  <Application>WPS 文字</Application>
  <PresentationFormat>宽屏</PresentationFormat>
  <Paragraphs>371</Paragraphs>
  <Slides>45</Slides>
  <Notes>0</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45</vt:i4>
      </vt:variant>
    </vt:vector>
  </HeadingPairs>
  <TitlesOfParts>
    <vt:vector size="68" baseType="lpstr">
      <vt:lpstr>Arial</vt:lpstr>
      <vt:lpstr>宋体</vt:lpstr>
      <vt:lpstr>Wingdings</vt:lpstr>
      <vt:lpstr>黑体</vt:lpstr>
      <vt:lpstr>汉仪中黑KW</vt:lpstr>
      <vt:lpstr>楷体</vt:lpstr>
      <vt:lpstr>Times New Roman Bold</vt:lpstr>
      <vt:lpstr>Times New Roman</vt:lpstr>
      <vt:lpstr>Calibri</vt:lpstr>
      <vt:lpstr>Helvetica Neue</vt:lpstr>
      <vt:lpstr>汉仪楷体KW</vt:lpstr>
      <vt:lpstr>微软雅黑</vt:lpstr>
      <vt:lpstr>汉仪旗黑</vt:lpstr>
      <vt:lpstr>宋体</vt:lpstr>
      <vt:lpstr>Arial Unicode MS</vt:lpstr>
      <vt:lpstr>Calibri Light</vt:lpstr>
      <vt:lpstr>等线 Light</vt:lpstr>
      <vt:lpstr>汉仪中等线KW</vt:lpstr>
      <vt:lpstr>等线</vt:lpstr>
      <vt:lpstr>汉仪书宋二KW</vt:lpstr>
      <vt:lpstr>-apple-system</vt:lpstr>
      <vt:lpstr>Thonburi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YAO YAO</dc:creator>
  <cp:lastModifiedBy>WPS_1641665025</cp:lastModifiedBy>
  <cp:revision>45</cp:revision>
  <dcterms:created xsi:type="dcterms:W3CDTF">2024-05-28T15:29:56Z</dcterms:created>
  <dcterms:modified xsi:type="dcterms:W3CDTF">2024-05-28T15:29:56Z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2052-6.5.1.8687</vt:lpwstr>
  </property>
  <property fmtid="{D5CDD505-2E9C-101B-9397-08002B2CF9AE}" pid="3" name="ICV">
    <vt:lpwstr>7F648D315B014829F3485366E588EBD7_43</vt:lpwstr>
  </property>
</Properties>
</file>